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67" r:id="rId15"/>
    <p:sldId id="273" r:id="rId16"/>
    <p:sldId id="268" r:id="rId17"/>
    <p:sldId id="269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70" r:id="rId3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74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EDITORIAL PROVENANCE — internal; not part of the printed surface.</a:t>
            </a:r>
          </a:p>
          <a:p>
            <a:r>
              <a:rPr lang="en-US" dirty="0"/>
              <a:t>Switch counts and the “✕ cost” line under each family: IRDS CEQIP 2026 Update preview, Table CEQIP-4 (ISRDS Granada slides, May 2026), plus this Monitor's corpus. Corpus attributions behind the cost line: MANA's processor functions demonstrated at 100 kHz [C-022]; SFQ-AC and RQL classified register-class rather than logic, with no published clock rate for the 809k-JJ part [C-022 / C-025]; imec's five years of platform papers containing zero measured logic gates [C-021].</a:t>
            </a:r>
          </a:p>
          <a:p>
            <a:r>
              <a:rPr lang="en-US" dirty="0"/>
              <a:t>Token classes per the editor's scope ruling of 2026-08-26 [C-028]: flux-pulse (the SFQ core, including the 2026 entrants FPL and SSBF), flux-state (AQFP / RQFP / QFP — marked “–” in IRDS's own SFQ column), non-flux (nTron / hTron, QPSJ).</a:t>
            </a:r>
          </a:p>
          <a:p>
            <a:r>
              <a:rPr lang="en-US" dirty="0"/>
              <a:t>FPL co-authorship caveat [C-027]: FPL is co-authored by the IRDS focus-team chair; stated wherever FPL rows are carried.</a:t>
            </a:r>
          </a:p>
          <a:p>
            <a:r>
              <a:rPr lang="en-US" dirty="0"/>
              <a:t>Cross-reference: the 809k-JJ SFQ-AC entry above is the same chip as the field's largest all-junction memory — 202,280 bits at exactly 4 JJ/bit, ≈0.32 Mb/cm²; the densest is a 72-bit VT RAM array at 0.88 Mb/cm² (MIT-LL, 2019) — discussed on p. 12 and p. 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1920240"/>
            <a:ext cx="9601200" cy="21945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lnSpc>
                <a:spcPts val="6000"/>
              </a:lnSpc>
              <a:buNone/>
              <a:defRPr lang="en-US" dirty="0"/>
            </a:lvl1pPr>
          </a:lstStyle>
          <a:p>
            <a:pPr marL="0" indent="0">
              <a:lnSpc>
                <a:spcPts val="6000"/>
              </a:lnSpc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P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31520"/>
            <a:ext cx="10058400" cy="6400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2286000"/>
            <a:ext cx="8229600" cy="6400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slide" Target="slide29.xml"/><Relationship Id="rId3" Type="http://schemas.openxmlformats.org/officeDocument/2006/relationships/slide" Target="slide19.xml"/><Relationship Id="rId7" Type="http://schemas.openxmlformats.org/officeDocument/2006/relationships/slide" Target="slide23.xml"/><Relationship Id="rId12" Type="http://schemas.openxmlformats.org/officeDocument/2006/relationships/slide" Target="slide28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slide" Target="slide27.xml"/><Relationship Id="rId5" Type="http://schemas.openxmlformats.org/officeDocument/2006/relationships/slide" Target="slide21.xml"/><Relationship Id="rId15" Type="http://schemas.openxmlformats.org/officeDocument/2006/relationships/slide" Target="slide31.xml"/><Relationship Id="rId10" Type="http://schemas.openxmlformats.org/officeDocument/2006/relationships/slide" Target="slide26.xml"/><Relationship Id="rId4" Type="http://schemas.openxmlformats.org/officeDocument/2006/relationships/slide" Target="slide20.xml"/><Relationship Id="rId9" Type="http://schemas.openxmlformats.org/officeDocument/2006/relationships/slide" Target="slide25.xml"/><Relationship Id="rId14" Type="http://schemas.openxmlformats.org/officeDocument/2006/relationships/slide" Target="slide3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ieee-iedm.org/" TargetMode="External"/><Relationship Id="rId3" Type="http://schemas.openxmlformats.org/officeDocument/2006/relationships/slide" Target="slide9.xml"/><Relationship Id="rId7" Type="http://schemas.openxmlformats.org/officeDocument/2006/relationships/hyperlink" Target="https://www.imec-int.com/en/events/applied-superconductivity-conferenc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ppliedsuperconductivity.org/asc2026/" TargetMode="External"/><Relationship Id="rId5" Type="http://schemas.openxmlformats.org/officeDocument/2006/relationships/slide" Target="slide8.xml"/><Relationship Id="rId4" Type="http://schemas.openxmlformats.org/officeDocument/2006/relationships/slide" Target="slide10.xml"/><Relationship Id="rId9" Type="http://schemas.openxmlformats.org/officeDocument/2006/relationships/hyperlink" Target="https://ieeecsc.org/superconductivity-events-calendar" TargetMode="External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hyperlink" Target="https://arxiv.org/abs/2604.05693" TargetMode="External"/><Relationship Id="rId21" Type="http://schemas.openxmlformats.org/officeDocument/2006/relationships/hyperlink" Target="https://iitc-conference.org/2026-iitc-program/" TargetMode="External"/><Relationship Id="rId42" Type="http://schemas.openxmlformats.org/officeDocument/2006/relationships/hyperlink" Target="https://www.nvidia.com/en-us/data-center/h100/" TargetMode="External"/><Relationship Id="rId47" Type="http://schemas.openxmlformats.org/officeDocument/2006/relationships/hyperlink" Target="https://www.ll.mit.edu/research-and-development/advanced-technology/microsystems-prototyping-foundry/superconducting" TargetMode="External"/><Relationship Id="rId63" Type="http://schemas.openxmlformats.org/officeDocument/2006/relationships/hyperlink" Target="https://unit.aist.go.jp/g-quat/Qufab/Qufab_en/index.html" TargetMode="External"/><Relationship Id="rId68" Type="http://schemas.openxmlformats.org/officeDocument/2006/relationships/hyperlink" Target="https://www.energy.gov/science/articles/department-energy-announces-73-million-basic-research-accelerate-transition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https://doi.org/10.1109/TASC.2019.2904919" TargetMode="External"/><Relationship Id="rId29" Type="http://schemas.openxmlformats.org/officeDocument/2006/relationships/hyperlink" Target="https://doi.org/10.1140/epjqt/s40507-019-0072-0" TargetMode="External"/><Relationship Id="rId11" Type="http://schemas.openxmlformats.org/officeDocument/2006/relationships/hyperlink" Target="https://doi.org/10.1038/s41598-017-00089-9" TargetMode="External"/><Relationship Id="rId24" Type="http://schemas.openxmlformats.org/officeDocument/2006/relationships/hyperlink" Target="https://doi.org/10.1038/s41928-025-01512-0" TargetMode="External"/><Relationship Id="rId32" Type="http://schemas.openxmlformats.org/officeDocument/2006/relationships/hyperlink" Target="https://doi.org/10.1038/s41928-023-01033-8" TargetMode="External"/><Relationship Id="rId37" Type="http://schemas.openxmlformats.org/officeDocument/2006/relationships/hyperlink" Target="https://www.nature.com/articles/s41928-026-01576-6" TargetMode="External"/><Relationship Id="rId40" Type="http://schemas.openxmlformats.org/officeDocument/2006/relationships/hyperlink" Target="https://doi.org/10.1109/HPCA53966.2022.00028" TargetMode="External"/><Relationship Id="rId45" Type="http://schemas.openxmlformats.org/officeDocument/2006/relationships/hyperlink" Target="https://bluefors.com/products/dilution-refrigerator-measurement-systems/xldsl-dilution-refrigerator-measurement-system/" TargetMode="External"/><Relationship Id="rId53" Type="http://schemas.openxmlformats.org/officeDocument/2006/relationships/hyperlink" Target="https://www.sec.gov/Archives/edgar/data/1819974/000181997426000009/0001819974-26-000009-index.htm" TargetMode="External"/><Relationship Id="rId58" Type="http://schemas.openxmlformats.org/officeDocument/2006/relationships/hyperlink" Target="https://www.businesswire.com/news/home/20250623688438/en/" TargetMode="External"/><Relationship Id="rId66" Type="http://schemas.openxmlformats.org/officeDocument/2006/relationships/hyperlink" Target="https://www.prnewswire.com/news-releases/seeqc-announces-collaboration-with-ibm-under-darpas-quantum-benchmarking-initiative-302479447.html" TargetMode="External"/><Relationship Id="rId74" Type="http://schemas.openxmlformats.org/officeDocument/2006/relationships/hyperlink" Target="https://www.iea.org/reports/energy-and-ai" TargetMode="External"/><Relationship Id="rId5" Type="http://schemas.openxmlformats.org/officeDocument/2006/relationships/hyperlink" Target="https://doi.org/10.1109/TASC.2010.2096792" TargetMode="External"/><Relationship Id="rId61" Type="http://schemas.openxmlformats.org/officeDocument/2006/relationships/hyperlink" Target="https://www.skywatertechnology.com/skywater-technology-and-quamcore-announce-collaboration-to-fabricate-digital-superconducting-controller-for-scalable-quantum-computing/" TargetMode="External"/><Relationship Id="rId19" Type="http://schemas.openxmlformats.org/officeDocument/2006/relationships/hyperlink" Target="https://www.imec-int.com/en/press/imec-demonstrates-core-building-blocks-scalable-cmos-fab-compatible-superconducting-digital" TargetMode="External"/><Relationship Id="rId14" Type="http://schemas.openxmlformats.org/officeDocument/2006/relationships/hyperlink" Target="https://doi.org/10.1109/TASC.2012.2230294" TargetMode="External"/><Relationship Id="rId22" Type="http://schemas.openxmlformats.org/officeDocument/2006/relationships/hyperlink" Target="https://arxiv.org/abs/2411.08645" TargetMode="External"/><Relationship Id="rId27" Type="http://schemas.openxmlformats.org/officeDocument/2006/relationships/hyperlink" Target="https://arxiv.org/abs/2009.01167" TargetMode="External"/><Relationship Id="rId30" Type="http://schemas.openxmlformats.org/officeDocument/2006/relationships/hyperlink" Target="https://doi.org/10.1109/JSSC.2019.2937234" TargetMode="External"/><Relationship Id="rId35" Type="http://schemas.openxmlformats.org/officeDocument/2006/relationships/hyperlink" Target="https://arxiv.org/abs/1806.07930" TargetMode="External"/><Relationship Id="rId43" Type="http://schemas.openxmlformats.org/officeDocument/2006/relationships/hyperlink" Target="https://www.nvidia.com/en-us/data-center/dgx-b200/" TargetMode="External"/><Relationship Id="rId48" Type="http://schemas.openxmlformats.org/officeDocument/2006/relationships/hyperlink" Target="https://www.fluxonics.org/foundry/" TargetMode="External"/><Relationship Id="rId56" Type="http://schemas.openxmlformats.org/officeDocument/2006/relationships/hyperlink" Target="https://techcrunch.com/2025/01/14/with-30-million-in-new-funding-seeqc-thinks-chips-are-key-to-building-useful-quantum-computing/" TargetMode="External"/><Relationship Id="rId64" Type="http://schemas.openxmlformats.org/officeDocument/2006/relationships/hyperlink" Target="https://www.iarpa.gov/research-programs/c3" TargetMode="External"/><Relationship Id="rId69" Type="http://schemas.openxmlformats.org/officeDocument/2006/relationships/hyperlink" Target="https://www.nitrd.gov/pubs/nsa/sta.pdf" TargetMode="External"/><Relationship Id="rId8" Type="http://schemas.openxmlformats.org/officeDocument/2006/relationships/hyperlink" Target="https://doi.org/10.1063/1.4790276" TargetMode="External"/><Relationship Id="rId51" Type="http://schemas.openxmlformats.org/officeDocument/2006/relationships/hyperlink" Target="https://patents.google.com/patent/US9652571B2" TargetMode="External"/><Relationship Id="rId72" Type="http://schemas.openxmlformats.org/officeDocument/2006/relationships/hyperlink" Target="https://www.wsts.org/" TargetMode="External"/><Relationship Id="rId3" Type="http://schemas.openxmlformats.org/officeDocument/2006/relationships/hyperlink" Target="https://doi.org/10.1109/77.80745" TargetMode="External"/><Relationship Id="rId12" Type="http://schemas.openxmlformats.org/officeDocument/2006/relationships/hyperlink" Target="https://doi.org/10.1038/s41534-024-00849-2" TargetMode="External"/><Relationship Id="rId17" Type="http://schemas.openxmlformats.org/officeDocument/2006/relationships/hyperlink" Target="https://arxiv.org/abs/2501.03343" TargetMode="External"/><Relationship Id="rId25" Type="http://schemas.openxmlformats.org/officeDocument/2006/relationships/hyperlink" Target="https://link.springer.com/book/10.1007/978-3-031-47475-0" TargetMode="External"/><Relationship Id="rId33" Type="http://schemas.openxmlformats.org/officeDocument/2006/relationships/hyperlink" Target="https://doi.org/10.1103/PhysRevApplied.2.014007" TargetMode="External"/><Relationship Id="rId38" Type="http://schemas.openxmlformats.org/officeDocument/2006/relationships/hyperlink" Target="https://arxiv.org/abs/2408.13687" TargetMode="External"/><Relationship Id="rId46" Type="http://schemas.openxmlformats.org/officeDocument/2006/relationships/hyperlink" Target="https://qd-oxford.com/products/proteoxMX.html" TargetMode="External"/><Relationship Id="rId59" Type="http://schemas.openxmlformats.org/officeDocument/2006/relationships/hyperlink" Target="https://www.calcalistech.com/ctechnews/article/rjly5m0dex" TargetMode="External"/><Relationship Id="rId67" Type="http://schemas.openxmlformats.org/officeDocument/2006/relationships/hyperlink" Target="https://www.jst.go.jp/moonshot/en/program/goal6/" TargetMode="External"/><Relationship Id="rId20" Type="http://schemas.openxmlformats.org/officeDocument/2006/relationships/hyperlink" Target="https://www.imec-int.com/en/events/imec-70th-international-electron-devices-meeting-iedm" TargetMode="External"/><Relationship Id="rId41" Type="http://schemas.openxmlformats.org/officeDocument/2006/relationships/hyperlink" Target="https://arxiv.org/abs/2004.04794" TargetMode="External"/><Relationship Id="rId54" Type="http://schemas.openxmlformats.org/officeDocument/2006/relationships/hyperlink" Target="https://investors.ionq.com/news/news-details/2026/IonQ-Completes-Acquisition-of-SkyWater-Technology/default.aspx" TargetMode="External"/><Relationship Id="rId62" Type="http://schemas.openxmlformats.org/officeDocument/2006/relationships/hyperlink" Target="https://www.dwavequantum.com/company/newsroom/press-release/d-wave-announces-general-availability-of-advantage2-quantum-computer-its-most-advanced-and-performant-system/" TargetMode="External"/><Relationship Id="rId70" Type="http://schemas.openxmlformats.org/officeDocument/2006/relationships/hyperlink" Target="https://www.imec-int.com/en/press/imec-inaugurates-nanoic-pilot-line-accelerating-innovation-sub-2nm-systems-chip" TargetMode="External"/><Relationship Id="rId75" Type="http://schemas.openxmlformats.org/officeDocument/2006/relationships/hyperlink" Target="https://europractice-ic.com/schedules-prices-202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63/1.3585849" TargetMode="External"/><Relationship Id="rId15" Type="http://schemas.openxmlformats.org/officeDocument/2006/relationships/hyperlink" Target="https://arxiv.org/abs/1408.5829" TargetMode="External"/><Relationship Id="rId23" Type="http://schemas.openxmlformats.org/officeDocument/2006/relationships/hyperlink" Target="https://arxiv.org/abs/2303.16801" TargetMode="External"/><Relationship Id="rId28" Type="http://schemas.openxmlformats.org/officeDocument/2006/relationships/hyperlink" Target="https://arxiv.org/abs/2603.16608" TargetMode="External"/><Relationship Id="rId36" Type="http://schemas.openxmlformats.org/officeDocument/2006/relationships/hyperlink" Target="https://doi.org/10.1103/PRXQuantum.4.030310" TargetMode="External"/><Relationship Id="rId49" Type="http://schemas.openxmlformats.org/officeDocument/2006/relationships/hyperlink" Target="https://spectrum.ieee.org/sram-intel-tsmc" TargetMode="External"/><Relationship Id="rId57" Type="http://schemas.openxmlformats.org/officeDocument/2006/relationships/hyperlink" Target="https://www.businesswire.com/news/home/20200916005167/en/" TargetMode="External"/><Relationship Id="rId10" Type="http://schemas.openxmlformats.org/officeDocument/2006/relationships/hyperlink" Target="https://doi.org/10.1038/srep06354" TargetMode="External"/><Relationship Id="rId31" Type="http://schemas.openxmlformats.org/officeDocument/2006/relationships/hyperlink" Target="https://doi.org/10.1103/PRXQuantum.5.010326" TargetMode="External"/><Relationship Id="rId44" Type="http://schemas.openxmlformats.org/officeDocument/2006/relationships/hyperlink" Target="https://bluefors.com/products/pulse-tube-cryocoolers/pt415-pulse-tube-cryocooler/" TargetMode="External"/><Relationship Id="rId52" Type="http://schemas.openxmlformats.org/officeDocument/2006/relationships/hyperlink" Target="https://www.sec.gov/Archives/edgar/data/1907982/000190798226000026/0001907982-26-000026-index.htm" TargetMode="External"/><Relationship Id="rId60" Type="http://schemas.openxmlformats.org/officeDocument/2006/relationships/hyperlink" Target="https://nvidianews.nvidia.com/news/nvidia-nvqlink-quantum-gpu-computing" TargetMode="External"/><Relationship Id="rId65" Type="http://schemas.openxmlformats.org/officeDocument/2006/relationships/hyperlink" Target="https://www.iarpa.gov/research-programs/supertools" TargetMode="External"/><Relationship Id="rId73" Type="http://schemas.openxmlformats.org/officeDocument/2006/relationships/hyperlink" Target="https://www.marketsandmarkets.com/Market-Reports/data-center-accelerator-market-48984803.html" TargetMode="External"/><Relationship Id="rId4" Type="http://schemas.openxmlformats.org/officeDocument/2006/relationships/hyperlink" Target="https://doi.org/10.1109/77.783712" TargetMode="External"/><Relationship Id="rId9" Type="http://schemas.openxmlformats.org/officeDocument/2006/relationships/hyperlink" Target="https://doi.org/10.1063/1.5080753" TargetMode="External"/><Relationship Id="rId13" Type="http://schemas.openxmlformats.org/officeDocument/2006/relationships/hyperlink" Target="https://doi.org/10.1109/JSSC.2020.3041338" TargetMode="External"/><Relationship Id="rId18" Type="http://schemas.openxmlformats.org/officeDocument/2006/relationships/hyperlink" Target="https://arxiv.org/abs/2411.04045" TargetMode="External"/><Relationship Id="rId39" Type="http://schemas.openxmlformats.org/officeDocument/2006/relationships/hyperlink" Target="https://arxiv.org/abs/2103.14209" TargetMode="External"/><Relationship Id="rId34" Type="http://schemas.openxmlformats.org/officeDocument/2006/relationships/hyperlink" Target="https://arxiv.org/abs/1710.04645" TargetMode="External"/><Relationship Id="rId50" Type="http://schemas.openxmlformats.org/officeDocument/2006/relationships/hyperlink" Target="https://patents.google.com/patent/WO2025243306A2" TargetMode="External"/><Relationship Id="rId55" Type="http://schemas.openxmlformats.org/officeDocument/2006/relationships/hyperlink" Target="https://www.sec.gov/Archives/edgar/data/1779977/000121390026073222/0001213900-26-073222-index.htm" TargetMode="External"/><Relationship Id="rId7" Type="http://schemas.openxmlformats.org/officeDocument/2006/relationships/hyperlink" Target="https://arxiv.org/abs/1212.2994" TargetMode="External"/><Relationship Id="rId71" Type="http://schemas.openxmlformats.org/officeDocument/2006/relationships/hyperlink" Target="https://www.mckinsey.com/capabilities/mckinsey-technology/our-insights/mckinsey-quantum-technology-monitor-2026-a-commercial-tipping-point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3.xml"/><Relationship Id="rId7" Type="http://schemas.openxmlformats.org/officeDocument/2006/relationships/slide" Target="slide9.xml"/><Relationship Id="rId12" Type="http://schemas.openxmlformats.org/officeDocument/2006/relationships/slide" Target="slide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6.xml"/><Relationship Id="rId5" Type="http://schemas.openxmlformats.org/officeDocument/2006/relationships/slide" Target="slide7.xml"/><Relationship Id="rId10" Type="http://schemas.openxmlformats.org/officeDocument/2006/relationships/slide" Target="slide14.xml"/><Relationship Id="rId4" Type="http://schemas.openxmlformats.org/officeDocument/2006/relationships/slide" Target="slide6.xml"/><Relationship Id="rId9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9/77.78371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hyperlink" Target="https://bluefors.com/products/pulse-tube-cryocoolers/pt415-pulse-tube-cryocooler/" TargetMode="External"/><Relationship Id="rId4" Type="http://schemas.openxmlformats.org/officeDocument/2006/relationships/hyperlink" Target="https://doi.org/10.1109/TASC.2010.2096792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
<Relationships xmlns="http://schemas.openxmlformats.org/package/2006/relationships"><Relationship Id="rId3" Type="http://schemas.openxmlformats.org/officeDocument/2006/relationships/hyperlink" Target="mailto:raveh.neeman@qodeh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a.me/972549696189" TargetMode="External"/><Relationship Id="rId5" Type="http://schemas.openxmlformats.org/officeDocument/2006/relationships/hyperlink" Target="https://doi.org/10.5281/zenodo.21860767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newswire.com/news-releases/seeqc-announces-collaboration-with-ibm-under-darpas-quantum-benchmarking-initiative-302479447.html" TargetMode="External"/><Relationship Id="rId3" Type="http://schemas.openxmlformats.org/officeDocument/2006/relationships/slide" Target="slide9.xml"/><Relationship Id="rId7" Type="http://schemas.openxmlformats.org/officeDocument/2006/relationships/hyperlink" Target="https://www.nature.com/articles/s41928-026-01576-6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03/PRXQuantum.5.010326" TargetMode="External"/><Relationship Id="rId11" Type="http://schemas.openxmlformats.org/officeDocument/2006/relationships/slide" Target="slide17.xml"/><Relationship Id="rId5" Type="http://schemas.openxmlformats.org/officeDocument/2006/relationships/hyperlink" Target="https://doi.org/10.1109/JSSC.2019.2937234" TargetMode="External"/><Relationship Id="rId10" Type="http://schemas.openxmlformats.org/officeDocument/2006/relationships/hyperlink" Target="https://www.imec-int.com/en/press/imec-demonstrates-core-building-blocks-scalable-cmos-fab-compatible-superconducting-digital" TargetMode="External"/><Relationship Id="rId4" Type="http://schemas.openxmlformats.org/officeDocument/2006/relationships/hyperlink" Target="https://doi.org/10.1140/epjqt/s40507-019-0072-0" TargetMode="External"/><Relationship Id="rId9" Type="http://schemas.openxmlformats.org/officeDocument/2006/relationships/hyperlink" Target="https://www.jst.go.jp/moonshot/en/program/goal6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ckinsey.com/capabilities/mckinsey-technology/our-insights/mckinsey-quantum-technology-monitor-2026-a-commercial-tipping-point" TargetMode="External"/><Relationship Id="rId3" Type="http://schemas.openxmlformats.org/officeDocument/2006/relationships/hyperlink" Target="https://doi.org/10.1109/77.783712" TargetMode="External"/><Relationship Id="rId7" Type="http://schemas.openxmlformats.org/officeDocument/2006/relationships/hyperlink" Target="https://doi.org/10.1103/PRXQuantum.5.01032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09/JSSC.2019.2937234" TargetMode="External"/><Relationship Id="rId5" Type="http://schemas.openxmlformats.org/officeDocument/2006/relationships/hyperlink" Target="https://bluefors.com/products/pulse-tube-cryocoolers/pt415-pulse-tube-cryocooler/" TargetMode="External"/><Relationship Id="rId10" Type="http://schemas.openxmlformats.org/officeDocument/2006/relationships/slide" Target="slide17.xml"/><Relationship Id="rId4" Type="http://schemas.openxmlformats.org/officeDocument/2006/relationships/hyperlink" Target="https://doi.org/10.1109/TASC.2012.2230294" TargetMode="External"/><Relationship Id="rId9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wavequantum.com/company/newsroom/press-release/d-wave-announces-general-availability-of-advantage2-quantum-computer-its-most-advanced-and-performant-system/" TargetMode="External"/><Relationship Id="rId3" Type="http://schemas.openxmlformats.org/officeDocument/2006/relationships/hyperlink" Target="https://www.nature.com/articles/s41928-026-01576-6" TargetMode="External"/><Relationship Id="rId7" Type="http://schemas.openxmlformats.org/officeDocument/2006/relationships/hyperlink" Target="https://www.hpcwire.com/2020/09/29/d-wave-delivers-5000-qubit-system-targets-quantum-advantag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ypres.com/wp-content/uploads/2010/12/Superconductor-Digital-RF-Receiver-Systems.pdf" TargetMode="External"/><Relationship Id="rId5" Type="http://schemas.openxmlformats.org/officeDocument/2006/relationships/hyperlink" Target="https://seeqc.com/resources/seeqc-and-the-nqcc-announce-first-digital-interface-system-for-scalable-quantum-error-correction-in-collaboration-with-nvidia" TargetMode="External"/><Relationship Id="rId4" Type="http://schemas.openxmlformats.org/officeDocument/2006/relationships/hyperlink" Target="https://nvidianews.nvidia.com/news/nvidia-nvqlink-quantum-gpu-computing" TargetMode="External"/><Relationship Id="rId9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sf.gov/awardsearch/showAward?AWD_ID=2124453" TargetMode="External"/><Relationship Id="rId3" Type="http://schemas.openxmlformats.org/officeDocument/2006/relationships/hyperlink" Target="https://techcrunch.com/2025/01/14/with-30-million-in-new-funding-seeqc-thinks-chips-are-key-to-building-useful-quantum-computing/" TargetMode="External"/><Relationship Id="rId7" Type="http://schemas.openxmlformats.org/officeDocument/2006/relationships/hyperlink" Target="https://www.chinadaily.com.cn/a/201808/28/WS5b8505a5a310add14f38839d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onq.com/news/ionq-receives-regulatory-approval-to-complete-acquisition-of-skywater-technology" TargetMode="External"/><Relationship Id="rId5" Type="http://schemas.openxmlformats.org/officeDocument/2006/relationships/hyperlink" Target="https://www.calcalistech.com/ctechnews/article/rjly5m0dex" TargetMode="External"/><Relationship Id="rId10" Type="http://schemas.openxmlformats.org/officeDocument/2006/relationships/slide" Target="slide17.xml"/><Relationship Id="rId4" Type="http://schemas.openxmlformats.org/officeDocument/2006/relationships/hyperlink" Target="https://www.businesswire.com/news/home/20250623688438/en/" TargetMode="External"/><Relationship Id="rId9" Type="http://schemas.openxmlformats.org/officeDocument/2006/relationships/hyperlink" Target="https://www.mckinsey.com/capabilities/mckinsey-technology/our-insights/mckinsey-quantum-technology-monitor-2026-a-commercial-tipping-poin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ts.org/" TargetMode="External"/><Relationship Id="rId7" Type="http://schemas.openxmlformats.org/officeDocument/2006/relationships/slide" Target="slide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ea.org/reports/energy-and-ai" TargetMode="External"/><Relationship Id="rId5" Type="http://schemas.openxmlformats.org/officeDocument/2006/relationships/hyperlink" Target="https://www.mckinsey.com/capabilities/mckinsey-technology/our-insights/mckinsey-quantum-technology-monitor-2026-a-commercial-tipping-point" TargetMode="External"/><Relationship Id="rId4" Type="http://schemas.openxmlformats.org/officeDocument/2006/relationships/hyperlink" Target="https://www.marketsandmarkets.com/Market-Reports/data-center-accelerator-market-4898480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2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1920240"/>
            <a:ext cx="9601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</a:t>
            </a:r>
            <a:endParaRPr lang="en-US" sz="5400" dirty="0"/>
          </a:p>
          <a:p>
            <a:pPr marL="0" indent="0" algn="l">
              <a:lnSpc>
                <a:spcPts val="6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2026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548640" y="416052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Markets, money, maturity, technology comparison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470916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Raveh Neeman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48640" y="512459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Qodeh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6035040"/>
            <a:ext cx="37858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v1.1 · DATA CUT-OFF 6 SEP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058400" y="0"/>
            <a:ext cx="2130552" cy="6858000"/>
          </a:xfrm>
          <a:prstGeom prst="rect">
            <a:avLst/>
          </a:prstGeom>
          <a:solidFill>
            <a:srgbClr val="0E1830"/>
          </a:solidFill>
          <a:ln/>
        </p:spPr>
        <p:txBody>
          <a:bodyPr/>
          <a:lstStyle/>
          <a:p>
            <a:endParaRPr lang="LID4096"/>
          </a:p>
        </p:txBody>
      </p:sp>
      <p:pic>
        <p:nvPicPr>
          <p:cNvPr id="8" name="Image 0" descr="/home/claude/work/qodeh-logo-d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457200"/>
            <a:ext cx="1490472" cy="157276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058400" y="5806440"/>
            <a:ext cx="2130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3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at stake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markets: when each turns on and what gates it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440680" cy="193852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Shape 3"/>
          <p:cNvSpPr/>
          <p:nvPr/>
        </p:nvSpPr>
        <p:spPr>
          <a:xfrm>
            <a:off x="749808" y="1865376"/>
            <a:ext cx="146304" cy="146304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6" name="Text 4"/>
          <p:cNvSpPr/>
          <p:nvPr/>
        </p:nvSpPr>
        <p:spPr>
          <a:xfrm>
            <a:off x="1005840" y="175564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QC control &amp; the QC→HPC interface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1005840" y="210312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$0.5–2B by early 2030s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05840" y="2532888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logic synthesizing control at mK; cryo-CMOS contests at 3–4 K. Photonic links (~3 pW/line), mK-CMOS mux (200 pW). Revenue now; scales with every 10⁵-qubit program.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05840" y="321868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Gate: qubit-count scale-up itself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217920" y="1645920"/>
            <a:ext cx="5440680" cy="193852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1" name="Shape 9"/>
          <p:cNvSpPr/>
          <p:nvPr/>
        </p:nvSpPr>
        <p:spPr>
          <a:xfrm>
            <a:off x="6419088" y="1865376"/>
            <a:ext cx="146304" cy="146304"/>
          </a:xfrm>
          <a:prstGeom prst="rect">
            <a:avLst/>
          </a:prstGeom>
          <a:solidFill>
            <a:srgbClr val="C8951F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2" name="Text 10"/>
          <p:cNvSpPr/>
          <p:nvPr/>
        </p:nvSpPr>
        <p:spPr>
          <a:xfrm>
            <a:off x="6675120" y="175564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/ HPC acceleration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675120" y="210312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 – $35B by 2035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75120" y="2532888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Entirely scenario-dependent: wall-plug J/FLOP edge is ~18× on paper (BF16 vs B200), unproven in silicon.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675120" y="321868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 in order: memory (binary unlock) → system proof → miniaturization &amp; 3D (throttle: sets whether share is 1% or 5%)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3794760"/>
            <a:ext cx="5440680" cy="193852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7" name="Shape 15"/>
          <p:cNvSpPr/>
          <p:nvPr/>
        </p:nvSpPr>
        <p:spPr>
          <a:xfrm>
            <a:off x="749808" y="4014216"/>
            <a:ext cx="146304" cy="146304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8" name="Text 16"/>
          <p:cNvSpPr/>
          <p:nvPr/>
        </p:nvSpPr>
        <p:spPr>
          <a:xfrm>
            <a:off x="1005840" y="390448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 digital-RF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005840" y="425196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$0.3–1B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005840" y="4681728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Fielded niche with decades of heritage; grows with SIGINT/radar modernization; opaque budgets.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005840" y="53675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Gate: program-of-record wins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217920" y="3794760"/>
            <a:ext cx="5440680" cy="193852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" name="Shape 21"/>
          <p:cNvSpPr/>
          <p:nvPr/>
        </p:nvSpPr>
        <p:spPr>
          <a:xfrm>
            <a:off x="6419088" y="4014216"/>
            <a:ext cx="146304" cy="146304"/>
          </a:xfrm>
          <a:prstGeom prst="rect">
            <a:avLst/>
          </a:prstGeom>
          <a:solidFill>
            <a:srgbClr val="9CA3AF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4" name="Text 22"/>
          <p:cNvSpPr/>
          <p:nvPr/>
        </p:nvSpPr>
        <p:spPr>
          <a:xfrm>
            <a:off x="6675120" y="390448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Metrology &amp; other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675120" y="425196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~$0.1B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6675120" y="4681728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Josephson voltage standards, SQUID-adjacent; mature, stable, small.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675120" y="53675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Gate: none — steady state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Qodeh scenario decomposition (all T4); gate evidence per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References (p. 17)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QC-control estimate = share of QC systems capex crossing to in-fridge digital control.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2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 stronghold</a:t>
            </a:r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3152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 value is stable, hard to disrupt, and set to grow</a:t>
            </a:r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566160" cy="3291840"/>
          </a:xfrm>
          <a:prstGeom prst="rect">
            <a:avLst/>
          </a:prstGeom>
          <a:solidFill>
            <a:srgbClr val="0E1830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Text 3"/>
          <p:cNvSpPr/>
          <p:nvPr/>
        </p:nvSpPr>
        <p:spPr>
          <a:xfrm>
            <a:off x="822960" y="21945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×10</a:t>
            </a:r>
          </a:p>
        </p:txBody>
      </p:sp>
      <p:sp>
        <p:nvSpPr>
          <p:cNvPr id="6" name="Text 4"/>
          <p:cNvSpPr/>
          <p:nvPr/>
        </p:nvSpPr>
        <p:spPr>
          <a:xfrm>
            <a:off x="822960" y="297180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SCE: most families run at 50–100 GHz. CMOS CPUs: 5.5–6.2 GHz; simpler CMOS logic reaches ~10 GHz.</a:t>
            </a:r>
          </a:p>
        </p:txBody>
      </p:sp>
      <p:sp>
        <p:nvSpPr>
          <p:cNvPr id="7" name="Text 5"/>
          <p:cNvSpPr/>
          <p:nvPr/>
        </p:nvSpPr>
        <p:spPr>
          <a:xfrm>
            <a:off x="822960" y="438912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Demonstrated [T1/T2].</a:t>
            </a:r>
            <a:r>
              <a:rPr lang="en-US" sz="1000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Junction physics allows ~870 GHz; what stands between 50 GHz and that is clock distribution and path balancing, not device speed.</a:t>
            </a:r>
          </a:p>
        </p:txBody>
      </p:sp>
      <p:sp>
        <p:nvSpPr>
          <p:cNvPr id="8" name="Shape 6"/>
          <p:cNvSpPr/>
          <p:nvPr/>
        </p:nvSpPr>
        <p:spPr>
          <a:xfrm>
            <a:off x="4312920" y="1874520"/>
            <a:ext cx="3566160" cy="3291840"/>
          </a:xfrm>
          <a:prstGeom prst="rect">
            <a:avLst/>
          </a:prstGeom>
          <a:solidFill>
            <a:srgbClr val="0E1830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9" name="Text 7"/>
          <p:cNvSpPr/>
          <p:nvPr/>
        </p:nvSpPr>
        <p:spPr>
          <a:xfrm>
            <a:off x="4587240" y="21945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10–30×</a:t>
            </a:r>
          </a:p>
        </p:txBody>
      </p:sp>
      <p:sp>
        <p:nvSpPr>
          <p:cNvPr id="10" name="Text 8"/>
          <p:cNvSpPr/>
          <p:nvPr/>
        </p:nvSpPr>
        <p:spPr>
          <a:xfrm>
            <a:off x="4587240" y="297180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per operation for a whole system, after cooling. Raw device edge ≈1,000× (an ERSFQ switch dissipates ~2×10⁻¹⁹ J). Removing 1 W at 4.2 K costs 230–7,000 W at the wall — that tax is what turns 1,000× into 10–30×.</a:t>
            </a:r>
          </a:p>
        </p:txBody>
      </p:sp>
      <p:sp>
        <p:nvSpPr>
          <p:cNvPr id="11" name="Text 9"/>
          <p:cNvSpPr/>
          <p:nvPr/>
        </p:nvSpPr>
        <p:spPr>
          <a:xfrm>
            <a:off x="4587240" y="438912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[T4].</a:t>
            </a:r>
            <a:r>
              <a:rPr lang="en-US" sz="1000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SCE system has ever computed a TFLOP, so the net figure has never been measured end to end.</a:t>
            </a:r>
          </a:p>
        </p:txBody>
      </p:sp>
      <p:sp>
        <p:nvSpPr>
          <p:cNvPr id="12" name="Shape 10"/>
          <p:cNvSpPr/>
          <p:nvPr/>
        </p:nvSpPr>
        <p:spPr>
          <a:xfrm>
            <a:off x="8077200" y="1874520"/>
            <a:ext cx="3566160" cy="3291840"/>
          </a:xfrm>
          <a:prstGeom prst="rect">
            <a:avLst/>
          </a:prstGeom>
          <a:solidFill>
            <a:srgbClr val="0E1830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3" name="Text 11"/>
          <p:cNvSpPr/>
          <p:nvPr/>
        </p:nvSpPr>
        <p:spPr>
          <a:xfrm>
            <a:off x="8351520" y="21945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nW vs </a:t>
            </a:r>
            <a:r>
              <a:rPr lang="en-US" sz="4000" dirty="0" err="1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mW</a:t>
            </a:r>
            <a:endParaRPr lang="en-US" sz="4000" dirty="0">
              <a:solidFill>
                <a:srgbClr val="C8951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351520" y="297180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electronics that works in the millikelvin domain. SCE: ~1 nW/qubit — an ERSFQ projection. Cryo-CMOS: 2–23 mW/qubit — demonstrated at 3–4 K (Google 2019, IBM 2024).</a:t>
            </a:r>
          </a:p>
        </p:txBody>
      </p:sp>
      <p:sp>
        <p:nvSpPr>
          <p:cNvPr id="15" name="Text 13"/>
          <p:cNvSpPr/>
          <p:nvPr/>
        </p:nvSpPr>
        <p:spPr>
          <a:xfrm>
            <a:off x="8351520" y="438912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Unsettled [T4]. Our own SCE estimates span ~1 nW to ~50 µW per qubit, so the ratio could be ~40× or ~10⁷×. And the two figures are budgeted at different fridge stages: millikelvin, where total cooling capacity is microwatts, against 3–4 K, where it is watts.</a:t>
            </a:r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548640" y="59893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PRBS-7 at 64.77 GHz RSFQ and 45.72 GHz ERSFQ (Inamdar et al., IEEE TASC 2023); switching energy Herr et al. (2011, 2013); cryogenic tax from large-plant and Cryomech PT415 specifications; CPU clocks from vendor datasheets; cryo-CMOS per-qubit power Bardin et al. (2019), Underwood et al. (2024</a:t>
            </a:r>
            <a:r>
              <a:rPr lang="en-US" sz="850" i="1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); Full </a:t>
            </a:r>
            <a:r>
              <a:rPr lang="en-US" sz="850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references: p. 17.</a:t>
            </a:r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E0476694-67AE-FE25-648D-3B64E8F49BB0}"/>
              </a:ext>
            </a:extLst>
          </p:cNvPr>
          <p:cNvSpPr/>
          <p:nvPr/>
        </p:nvSpPr>
        <p:spPr>
          <a:xfrm>
            <a:off x="548640" y="150876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</a:t>
            </a: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D9E87BC8-B4A5-4B52-315F-30D28558DF09}"/>
              </a:ext>
            </a:extLst>
          </p:cNvPr>
          <p:cNvSpPr/>
          <p:nvPr/>
        </p:nvSpPr>
        <p:spPr>
          <a:xfrm>
            <a:off x="4312920" y="150876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POWER</a:t>
            </a: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EA3B1EB5-6DE1-F4E2-4964-1068272367DD}"/>
              </a:ext>
            </a:extLst>
          </p:cNvPr>
          <p:cNvSpPr/>
          <p:nvPr/>
        </p:nvSpPr>
        <p:spPr>
          <a:xfrm>
            <a:off x="8077200" y="150876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POWER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Technological maturity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is wildly uneven — one subsystem blocks the money, one sets the ceiling, one sets the pace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SCE-Readiness Level (SRL, 1–9) by subsystem — never blended</a:t>
            </a:r>
            <a:endParaRPr lang="en-US" sz="1200" dirty="0"/>
          </a:p>
        </p:txBody>
      </p:sp>
      <p:sp>
        <p:nvSpPr>
          <p:cNvPr id="200" name="SRLlab0"/>
          <p:cNvSpPr/>
          <p:nvPr/>
        </p:nvSpPr>
        <p:spPr>
          <a:xfrm>
            <a:off x="548640" y="189280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QC control (market)</a:t>
            </a:r>
            <a:endParaRPr lang="en-US" sz="1050" dirty="0"/>
          </a:p>
        </p:txBody>
      </p:sp>
      <p:sp>
        <p:nvSpPr>
          <p:cNvPr id="201" name="SRLtrk0"/>
          <p:cNvSpPr/>
          <p:nvPr/>
        </p:nvSpPr>
        <p:spPr>
          <a:xfrm>
            <a:off x="2926080" y="187452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02" name="SRLfil0"/>
          <p:cNvSpPr/>
          <p:nvPr/>
        </p:nvSpPr>
        <p:spPr>
          <a:xfrm>
            <a:off x="2926080" y="1874520"/>
            <a:ext cx="2743200" cy="292608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03" name="SRLval0"/>
          <p:cNvSpPr/>
          <p:nvPr/>
        </p:nvSpPr>
        <p:spPr>
          <a:xfrm>
            <a:off x="5742432" y="185623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  <p:sp>
        <p:nvSpPr>
          <p:cNvPr id="204" name="SRLlab1"/>
          <p:cNvSpPr/>
          <p:nvPr/>
        </p:nvSpPr>
        <p:spPr>
          <a:xfrm>
            <a:off x="548640" y="230428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 circuits</a:t>
            </a:r>
            <a:endParaRPr lang="en-US" sz="1050" dirty="0"/>
          </a:p>
        </p:txBody>
      </p:sp>
      <p:sp>
        <p:nvSpPr>
          <p:cNvPr id="205" name="SRLtrk1"/>
          <p:cNvSpPr/>
          <p:nvPr/>
        </p:nvSpPr>
        <p:spPr>
          <a:xfrm>
            <a:off x="2926080" y="228600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06" name="SRLfil1"/>
          <p:cNvSpPr/>
          <p:nvPr/>
        </p:nvSpPr>
        <p:spPr>
          <a:xfrm>
            <a:off x="2926080" y="2286000"/>
            <a:ext cx="2514600" cy="292608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07" name="SRLval1"/>
          <p:cNvSpPr/>
          <p:nvPr/>
        </p:nvSpPr>
        <p:spPr>
          <a:xfrm>
            <a:off x="5513832" y="226771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5.5</a:t>
            </a:r>
            <a:endParaRPr lang="en-US" sz="1050" dirty="0"/>
          </a:p>
        </p:txBody>
      </p:sp>
      <p:sp>
        <p:nvSpPr>
          <p:cNvPr id="208" name="SRLlab2"/>
          <p:cNvSpPr/>
          <p:nvPr/>
        </p:nvSpPr>
        <p:spPr>
          <a:xfrm>
            <a:off x="548640" y="27157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Fabrication</a:t>
            </a:r>
            <a:endParaRPr lang="en-US" sz="1050" dirty="0"/>
          </a:p>
        </p:txBody>
      </p:sp>
      <p:sp>
        <p:nvSpPr>
          <p:cNvPr id="209" name="SRLtrk2"/>
          <p:cNvSpPr/>
          <p:nvPr/>
        </p:nvSpPr>
        <p:spPr>
          <a:xfrm>
            <a:off x="2926080" y="269748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10" name="SRLfil2"/>
          <p:cNvSpPr/>
          <p:nvPr/>
        </p:nvSpPr>
        <p:spPr>
          <a:xfrm>
            <a:off x="2926080" y="2697480"/>
            <a:ext cx="2514600" cy="292608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11" name="SRLval2"/>
          <p:cNvSpPr/>
          <p:nvPr/>
        </p:nvSpPr>
        <p:spPr>
          <a:xfrm>
            <a:off x="5513832" y="267919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5.5</a:t>
            </a:r>
            <a:endParaRPr lang="en-US" sz="1050" dirty="0"/>
          </a:p>
        </p:txBody>
      </p:sp>
      <p:sp>
        <p:nvSpPr>
          <p:cNvPr id="212" name="SRLlab3"/>
          <p:cNvSpPr/>
          <p:nvPr/>
        </p:nvSpPr>
        <p:spPr>
          <a:xfrm>
            <a:off x="548640" y="312724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EDA · physical level</a:t>
            </a:r>
            <a:endParaRPr lang="en-US" sz="1050" dirty="0"/>
          </a:p>
        </p:txBody>
      </p:sp>
      <p:sp>
        <p:nvSpPr>
          <p:cNvPr id="213" name="SRLtrk3"/>
          <p:cNvSpPr/>
          <p:nvPr/>
        </p:nvSpPr>
        <p:spPr>
          <a:xfrm>
            <a:off x="2926080" y="310896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14" name="SRLfil3"/>
          <p:cNvSpPr/>
          <p:nvPr/>
        </p:nvSpPr>
        <p:spPr>
          <a:xfrm>
            <a:off x="2926080" y="3108960"/>
            <a:ext cx="2286000" cy="292608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15" name="SRLval3"/>
          <p:cNvSpPr/>
          <p:nvPr/>
        </p:nvSpPr>
        <p:spPr>
          <a:xfrm>
            <a:off x="5285232" y="309067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  <p:sp>
        <p:nvSpPr>
          <p:cNvPr id="216" name="SRLlab4"/>
          <p:cNvSpPr/>
          <p:nvPr/>
        </p:nvSpPr>
        <p:spPr>
          <a:xfrm>
            <a:off x="548640" y="35387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Cryo-platform</a:t>
            </a:r>
            <a:endParaRPr lang="en-US" sz="1050" dirty="0"/>
          </a:p>
        </p:txBody>
      </p:sp>
      <p:sp>
        <p:nvSpPr>
          <p:cNvPr id="217" name="SRLtrk4"/>
          <p:cNvSpPr/>
          <p:nvPr/>
        </p:nvSpPr>
        <p:spPr>
          <a:xfrm>
            <a:off x="2926080" y="352044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18" name="SRLfil4"/>
          <p:cNvSpPr/>
          <p:nvPr/>
        </p:nvSpPr>
        <p:spPr>
          <a:xfrm>
            <a:off x="2926080" y="3520440"/>
            <a:ext cx="2286000" cy="292608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19" name="SRLval4"/>
          <p:cNvSpPr/>
          <p:nvPr/>
        </p:nvSpPr>
        <p:spPr>
          <a:xfrm>
            <a:off x="5285232" y="35021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  <p:sp>
        <p:nvSpPr>
          <p:cNvPr id="220" name="SRLlab5"/>
          <p:cNvSpPr/>
          <p:nvPr/>
        </p:nvSpPr>
        <p:spPr>
          <a:xfrm>
            <a:off x="548640" y="395020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@ system level</a:t>
            </a:r>
            <a:endParaRPr lang="en-US" sz="1050" dirty="0"/>
          </a:p>
        </p:txBody>
      </p:sp>
      <p:sp>
        <p:nvSpPr>
          <p:cNvPr id="221" name="SRLtrk5"/>
          <p:cNvSpPr/>
          <p:nvPr/>
        </p:nvSpPr>
        <p:spPr>
          <a:xfrm>
            <a:off x="2926080" y="393192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22" name="SRLfil5"/>
          <p:cNvSpPr/>
          <p:nvPr/>
        </p:nvSpPr>
        <p:spPr>
          <a:xfrm>
            <a:off x="2926080" y="3931920"/>
            <a:ext cx="2057400" cy="292608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23" name="SRLval5"/>
          <p:cNvSpPr/>
          <p:nvPr/>
        </p:nvSpPr>
        <p:spPr>
          <a:xfrm>
            <a:off x="5056632" y="391363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4.5</a:t>
            </a:r>
            <a:endParaRPr lang="en-US" sz="1050" dirty="0"/>
          </a:p>
        </p:txBody>
      </p:sp>
      <p:sp>
        <p:nvSpPr>
          <p:cNvPr id="224" name="SRLlab6"/>
          <p:cNvSpPr/>
          <p:nvPr/>
        </p:nvSpPr>
        <p:spPr>
          <a:xfrm>
            <a:off x="548640" y="436168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EDA · system level</a:t>
            </a:r>
            <a:endParaRPr lang="en-US" sz="1050" dirty="0"/>
          </a:p>
        </p:txBody>
      </p:sp>
      <p:sp>
        <p:nvSpPr>
          <p:cNvPr id="225" name="SRLtrk6"/>
          <p:cNvSpPr/>
          <p:nvPr/>
        </p:nvSpPr>
        <p:spPr>
          <a:xfrm>
            <a:off x="2926080" y="434340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26" name="SRLfil6"/>
          <p:cNvSpPr/>
          <p:nvPr/>
        </p:nvSpPr>
        <p:spPr>
          <a:xfrm>
            <a:off x="2926080" y="4343400"/>
            <a:ext cx="1828800" cy="292608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27" name="SRLval6"/>
          <p:cNvSpPr/>
          <p:nvPr/>
        </p:nvSpPr>
        <p:spPr>
          <a:xfrm>
            <a:off x="4828032" y="432511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  <p:sp>
        <p:nvSpPr>
          <p:cNvPr id="228" name="SRLlab7"/>
          <p:cNvSpPr/>
          <p:nvPr/>
        </p:nvSpPr>
        <p:spPr>
          <a:xfrm>
            <a:off x="548640" y="47731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π-junction in LSI</a:t>
            </a:r>
            <a:endParaRPr lang="en-US" sz="1050" dirty="0"/>
          </a:p>
        </p:txBody>
      </p:sp>
      <p:sp>
        <p:nvSpPr>
          <p:cNvPr id="229" name="SRLtrk7"/>
          <p:cNvSpPr/>
          <p:nvPr/>
        </p:nvSpPr>
        <p:spPr>
          <a:xfrm>
            <a:off x="2926080" y="475488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0" name="SRLfil7"/>
          <p:cNvSpPr/>
          <p:nvPr/>
        </p:nvSpPr>
        <p:spPr>
          <a:xfrm>
            <a:off x="2926080" y="4754880"/>
            <a:ext cx="1600200" cy="292608"/>
          </a:xfrm>
          <a:prstGeom prst="rect">
            <a:avLst/>
          </a:prstGeom>
          <a:solidFill>
            <a:srgbClr val="9CA3AF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1" name="SRLval7"/>
          <p:cNvSpPr/>
          <p:nvPr/>
        </p:nvSpPr>
        <p:spPr>
          <a:xfrm>
            <a:off x="4599432" y="473659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</a:t>
            </a:r>
            <a:endParaRPr lang="en-US" sz="1050" dirty="0"/>
          </a:p>
        </p:txBody>
      </p:sp>
      <p:sp>
        <p:nvSpPr>
          <p:cNvPr id="232" name="SRLlab8"/>
          <p:cNvSpPr/>
          <p:nvPr/>
        </p:nvSpPr>
        <p:spPr>
          <a:xfrm>
            <a:off x="548640" y="518464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</a:t>
            </a:r>
            <a:endParaRPr lang="en-US" sz="1050" dirty="0"/>
          </a:p>
        </p:txBody>
      </p:sp>
      <p:sp>
        <p:nvSpPr>
          <p:cNvPr id="233" name="SRLtrk8"/>
          <p:cNvSpPr/>
          <p:nvPr/>
        </p:nvSpPr>
        <p:spPr>
          <a:xfrm>
            <a:off x="2926080" y="516636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4" name="SRLfil8"/>
          <p:cNvSpPr/>
          <p:nvPr/>
        </p:nvSpPr>
        <p:spPr>
          <a:xfrm>
            <a:off x="2926080" y="5166360"/>
            <a:ext cx="1371600" cy="292608"/>
          </a:xfrm>
          <a:prstGeom prst="rect">
            <a:avLst/>
          </a:prstGeom>
          <a:solidFill>
            <a:srgbClr val="B3261E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5" name="SRLval8"/>
          <p:cNvSpPr/>
          <p:nvPr/>
        </p:nvSpPr>
        <p:spPr>
          <a:xfrm>
            <a:off x="4370832" y="514807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  <p:sp>
        <p:nvSpPr>
          <p:cNvPr id="236" name="SRLlab9"/>
          <p:cNvSpPr/>
          <p:nvPr/>
        </p:nvSpPr>
        <p:spPr>
          <a:xfrm>
            <a:off x="548640" y="55961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Active-layer 3D</a:t>
            </a:r>
            <a:endParaRPr lang="en-US" sz="1050" dirty="0"/>
          </a:p>
        </p:txBody>
      </p:sp>
      <p:sp>
        <p:nvSpPr>
          <p:cNvPr id="237" name="SRLtrk9"/>
          <p:cNvSpPr/>
          <p:nvPr/>
        </p:nvSpPr>
        <p:spPr>
          <a:xfrm>
            <a:off x="2926080" y="5577840"/>
            <a:ext cx="4114800" cy="29260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8" name="SRLfil9"/>
          <p:cNvSpPr/>
          <p:nvPr/>
        </p:nvSpPr>
        <p:spPr>
          <a:xfrm>
            <a:off x="2926080" y="5577840"/>
            <a:ext cx="1143000" cy="292608"/>
          </a:xfrm>
          <a:prstGeom prst="rect">
            <a:avLst/>
          </a:prstGeom>
          <a:solidFill>
            <a:srgbClr val="9CA3AF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9" name="SRLval9"/>
          <p:cNvSpPr/>
          <p:nvPr/>
        </p:nvSpPr>
        <p:spPr>
          <a:xfrm>
            <a:off x="4142232" y="55595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7818120" y="1481328"/>
            <a:ext cx="3794760" cy="448056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42" name="Text 40"/>
          <p:cNvSpPr/>
          <p:nvPr/>
        </p:nvSpPr>
        <p:spPr>
          <a:xfrm>
            <a:off x="8092440" y="16916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BLOCKER · CEILING · CATALYST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8092440" y="2057400"/>
            <a:ext cx="3291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(SRL 3) — the blocker. </a:t>
            </a: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4 K RAM record is 64 kb (2013, hybrid Josephson–CMOS; pure-JJ 4 kbit, 1995). The largest thing the field has built out of junctions is a shift register — 202,280 bits at exactly 4 JJ/bit, ≈0.32 Mb/cm²; the densest, a 72-bit RAM array at 0.88 Mb/cm² (2019). Both sit below a junction-free nanowire array. The AI/HPC-acceleration case on p. 10 rests on an unbuilt part: imec's JSRAM, 4 MB/cm² projected, no fabricated array 3.5 years on.</a:t>
            </a:r>
          </a:p>
        </p:txBody>
      </p:sp>
      <p:sp>
        <p:nvSpPr>
          <p:cNvPr id="240" name="Text 43"/>
          <p:cNvSpPr/>
          <p:nvPr/>
        </p:nvSpPr>
        <p:spPr>
          <a:xfrm>
            <a:off x="8092440" y="333756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Density — the ceiling, and it is permanent. </a:t>
            </a: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 sits ×2×10⁴ behind CMOS as demonstrated (12,600 JJ/mm² in the payload of the 809k-JJ chip against N3E's ~216M transistors/mm²), ×10³ at process level, ×10² on imec's projection. L·Ic ≈ Φ₀ pins every storage loop, so flux logic ceilings at ~10⁷–10⁸ devices/cm². Only 3D active-layer stacking goes past that — SRL 2.5, no demo.</a:t>
            </a:r>
          </a:p>
        </p:txBody>
      </p:sp>
      <p:sp>
        <p:nvSpPr>
          <p:cNvPr id="44" name="Text 42"/>
          <p:cNvSpPr/>
          <p:nvPr/>
        </p:nvSpPr>
        <p:spPr>
          <a:xfrm>
            <a:off x="8092440" y="4480560"/>
            <a:ext cx="3291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EDA (5 physical / 4 system) — the catalyst, and it is fragile. </a:t>
            </a: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Extraction, LVS, DRC, flux-trapping validation and PDK compilation are a licensed product line — from SUN Magnetics, one supplier of fewer than ten people, which is why the field score is 5 and not the products' own 7–8. Above RTL there is nothing to buy: two academic flows exist, neither publicly distributed. None of this blocks the physics; it gates industrial acceptance.</a:t>
            </a:r>
          </a:p>
        </p:txBody>
      </p:sp>
      <p:sp>
        <p:nvSpPr>
          <p:cNvPr id="46" name="Text 44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= SCE-Readiness Level: a TRL-analogous 1–9 judgment per subsystem, assigned by Qodeh from the demonstrations referenced on p. 17 — the scale is a judgment, the basis is T1.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Technological maturity</a:t>
            </a:r>
          </a:p>
        </p:txBody>
      </p:sp>
      <p:sp>
        <p:nvSpPr>
          <p:cNvPr id="4" name="T4"/>
          <p:cNvSpPr/>
          <p:nvPr/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Density: where the ceiling is, what raises it, and which market needs it raised</a:t>
            </a:r>
          </a:p>
        </p:txBody>
      </p:sp>
      <p:sp>
        <p:nvSpPr>
          <p:cNvPr id="5" name="R5"/>
          <p:cNvSpPr/>
          <p:nvPr/>
        </p:nvSpPr>
        <p:spPr>
          <a:xfrm>
            <a:off x="548640" y="1481328"/>
            <a:ext cx="3200400" cy="448056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6"/>
          <p:cNvSpPr/>
          <p:nvPr/>
        </p:nvSpPr>
        <p:spPr>
          <a:xfrm>
            <a:off x="777240" y="166420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TO CMOS</a:t>
            </a:r>
          </a:p>
        </p:txBody>
      </p:sp>
      <p:sp>
        <p:nvSpPr>
          <p:cNvPr id="7" name="T7"/>
          <p:cNvSpPr/>
          <p:nvPr/>
        </p:nvSpPr>
        <p:spPr>
          <a:xfrm>
            <a:off x="777240" y="202996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×2×10⁴</a:t>
            </a:r>
          </a:p>
        </p:txBody>
      </p:sp>
      <p:sp>
        <p:nvSpPr>
          <p:cNvPr id="8" name="T8"/>
          <p:cNvSpPr/>
          <p:nvPr/>
        </p:nvSpPr>
        <p:spPr>
          <a:xfrm>
            <a:off x="777240" y="2359152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demonstrated — 12,600 JJ/mm² in the payload of MIT-LL’s 809k-JJ chip (2017; 4,340 chip-level on the 2025 108.5k part) against N3E’s ~216M transistors/mm² [T1]</a:t>
            </a:r>
          </a:p>
        </p:txBody>
      </p:sp>
      <p:sp>
        <p:nvSpPr>
          <p:cNvPr id="9" name="T9"/>
          <p:cNvSpPr/>
          <p:nvPr/>
        </p:nvSpPr>
        <p:spPr>
          <a:xfrm>
            <a:off x="777240" y="2990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×10³</a:t>
            </a:r>
          </a:p>
        </p:txBody>
      </p:sp>
      <p:sp>
        <p:nvSpPr>
          <p:cNvPr id="10" name="T10"/>
          <p:cNvSpPr/>
          <p:nvPr/>
        </p:nvSpPr>
        <p:spPr>
          <a:xfrm>
            <a:off x="777240" y="3319272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best process capability — 1.3×10⁷ JJ/cm² on MIT-LL SC2, the 150-nm node [T1]</a:t>
            </a:r>
          </a:p>
        </p:txBody>
      </p:sp>
      <p:sp>
        <p:nvSpPr>
          <p:cNvPr id="11" name="T11"/>
          <p:cNvSpPr/>
          <p:nvPr/>
        </p:nvSpPr>
        <p:spPr>
          <a:xfrm>
            <a:off x="777240" y="395020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×10²</a:t>
            </a:r>
          </a:p>
        </p:txBody>
      </p:sp>
      <p:sp>
        <p:nvSpPr>
          <p:cNvPr id="12" name="T12"/>
          <p:cNvSpPr/>
          <p:nvPr/>
        </p:nvSpPr>
        <p:spPr>
          <a:xfrm>
            <a:off x="777240" y="4279392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imec delivers — 4M JJ/mm² in its 2024 design paper; no logic silicon exists on the platform yet [T3]</a:t>
            </a:r>
          </a:p>
        </p:txBody>
      </p:sp>
      <p:sp>
        <p:nvSpPr>
          <p:cNvPr id="13" name="T13"/>
          <p:cNvSpPr/>
          <p:nvPr/>
        </p:nvSpPr>
        <p:spPr>
          <a:xfrm>
            <a:off x="777240" y="491032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20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10⁷–10⁸ /cm²</a:t>
            </a:r>
          </a:p>
        </p:txBody>
      </p:sp>
      <p:sp>
        <p:nvSpPr>
          <p:cNvPr id="14" name="T14"/>
          <p:cNvSpPr/>
          <p:nvPr/>
        </p:nvSpPr>
        <p:spPr>
          <a:xfrm>
            <a:off x="777240" y="5239512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physics ceiling for ac-powered flux logic at ~100-nm wires — our derivation from Tolpygo’s “a few million AQFPs per cm²” (2022): three to four orders below CMOS, and permanent</a:t>
            </a:r>
          </a:p>
        </p:txBody>
      </p:sp>
      <p:sp>
        <p:nvSpPr>
          <p:cNvPr id="15" name="T15"/>
          <p:cNvSpPr/>
          <p:nvPr/>
        </p:nvSpPr>
        <p:spPr>
          <a:xfrm>
            <a:off x="3947160" y="148132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LEVERS — AND WHO HAS THEM</a:t>
            </a:r>
          </a:p>
        </p:txBody>
      </p:sp>
      <p:sp>
        <p:nvSpPr>
          <p:cNvPr id="16" name="R16"/>
          <p:cNvSpPr/>
          <p:nvPr/>
        </p:nvSpPr>
        <p:spPr>
          <a:xfrm>
            <a:off x="3947160" y="1874520"/>
            <a:ext cx="502920" cy="320040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17"/>
          <p:cNvSpPr/>
          <p:nvPr/>
        </p:nvSpPr>
        <p:spPr>
          <a:xfrm>
            <a:off x="3947160" y="187452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5</a:t>
            </a:r>
          </a:p>
        </p:txBody>
      </p:sp>
      <p:sp>
        <p:nvSpPr>
          <p:cNvPr id="18" name="T18"/>
          <p:cNvSpPr/>
          <p:nvPr/>
        </p:nvSpPr>
        <p:spPr>
          <a:xfrm>
            <a:off x="4541520" y="1847088"/>
            <a:ext cx="370332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Kinetic inductors  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MoNₓ at 2–8 pH/□, NbTiN: storage loops ~10× smaller with the physics unchanged.</a:t>
            </a:r>
          </a:p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MIT-LL ●  ·  imec ●  ·  MIT.nano ● (NbN)</a:t>
            </a:r>
          </a:p>
        </p:txBody>
      </p:sp>
      <p:sp>
        <p:nvSpPr>
          <p:cNvPr id="19" name="R19"/>
          <p:cNvSpPr/>
          <p:nvPr/>
        </p:nvSpPr>
        <p:spPr>
          <a:xfrm>
            <a:off x="3947160" y="2880360"/>
            <a:ext cx="502920" cy="320040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20"/>
          <p:cNvSpPr/>
          <p:nvPr/>
        </p:nvSpPr>
        <p:spPr>
          <a:xfrm>
            <a:off x="3947160" y="288036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5–6</a:t>
            </a:r>
          </a:p>
        </p:txBody>
      </p:sp>
      <p:sp>
        <p:nvSpPr>
          <p:cNvPr id="21" name="T21"/>
          <p:cNvSpPr/>
          <p:nvPr/>
        </p:nvSpPr>
        <p:spPr>
          <a:xfrm>
            <a:off x="4541520" y="2852928"/>
            <a:ext cx="370332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Self-shunted high-Jc junctions  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external shunt resistor, so a smaller cell; 80-nm junctions projected at NIST for Jc = 10 mA/µm² (fabricated: 1.5–2.7 µm at ≤3 mA/µm²).</a:t>
            </a:r>
          </a:p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MIT-LL ●  ·  NIST ●  ·  imec ●  ·  VTT ●  ·  SkyWater ● (recipe-owned)</a:t>
            </a:r>
          </a:p>
        </p:txBody>
      </p:sp>
      <p:sp>
        <p:nvSpPr>
          <p:cNvPr id="22" name="R22"/>
          <p:cNvSpPr/>
          <p:nvPr/>
        </p:nvSpPr>
        <p:spPr>
          <a:xfrm>
            <a:off x="3947160" y="3886200"/>
            <a:ext cx="502920" cy="320040"/>
          </a:xfrm>
          <a:prstGeom prst="rect">
            <a:avLst/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23"/>
          <p:cNvSpPr/>
          <p:nvPr/>
        </p:nvSpPr>
        <p:spPr>
          <a:xfrm>
            <a:off x="3947160" y="388620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3–4</a:t>
            </a:r>
          </a:p>
        </p:txBody>
      </p:sp>
      <p:sp>
        <p:nvSpPr>
          <p:cNvPr id="24" name="T24"/>
          <p:cNvSpPr/>
          <p:nvPr/>
        </p:nvSpPr>
        <p:spPr>
          <a:xfrm>
            <a:off x="4541520" y="3858768"/>
            <a:ext cx="370332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π-junction phase batteries  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built-in π phase replaces the storage inductor: the L·Ic ≈ Φ₀ constraint is removed, not shrunk.</a:t>
            </a:r>
          </a:p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Nagoya ● (Nb/PdNi/Nb on a 4-layer Nb process, 2025)  ·  NICT ● (NbN/CuNi/NbN)  ·  MIT-LL ▽ (PSE2 — node withdrawn)</a:t>
            </a:r>
          </a:p>
        </p:txBody>
      </p:sp>
      <p:sp>
        <p:nvSpPr>
          <p:cNvPr id="25" name="R25"/>
          <p:cNvSpPr/>
          <p:nvPr/>
        </p:nvSpPr>
        <p:spPr>
          <a:xfrm>
            <a:off x="3947160" y="4892040"/>
            <a:ext cx="502920" cy="320040"/>
          </a:xfrm>
          <a:prstGeom prst="rect">
            <a:avLst/>
          </a:prstGeom>
          <a:solidFill>
            <a:srgbClr val="9CA3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26"/>
          <p:cNvSpPr/>
          <p:nvPr/>
        </p:nvSpPr>
        <p:spPr>
          <a:xfrm>
            <a:off x="3947160" y="489204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2–3</a:t>
            </a:r>
          </a:p>
        </p:txBody>
      </p:sp>
      <p:sp>
        <p:nvSpPr>
          <p:cNvPr id="27" name="T27"/>
          <p:cNvSpPr/>
          <p:nvPr/>
        </p:nvSpPr>
        <p:spPr>
          <a:xfrm>
            <a:off x="4541520" y="4864608"/>
            <a:ext cx="370332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Active-layer 3D  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Stacking at µW/mm², which CMOS at ~1 W/mm² cannot do; the only lever that goes past the ceiling.</a:t>
            </a:r>
          </a:p>
          <a:p>
            <a:pPr marL="0" indent="0">
              <a:lnSpc>
                <a:spcPct val="95000"/>
              </a:lnSpc>
              <a:spcAft>
                <a:spcPts val="300"/>
              </a:spcAft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TSV: MIT-LL ●  ·  VTT ● (offered)  ·  QuantWare ◐ (VIO vertical interconnect; TSV undisclosed) — both qubit lines  ·  imec –     Stacked active logic: no one, anywhere</a:t>
            </a:r>
          </a:p>
        </p:txBody>
      </p:sp>
      <p:sp>
        <p:nvSpPr>
          <p:cNvPr id="28" name="T28"/>
          <p:cNvSpPr/>
          <p:nvPr/>
        </p:nvSpPr>
        <p:spPr>
          <a:xfrm>
            <a:off x="3947160" y="5824728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levers that reach furthest have the lowest readiness — and the integration technology sits in fabs that build qubits, not logic.</a:t>
            </a:r>
          </a:p>
        </p:txBody>
      </p:sp>
      <p:sp>
        <p:nvSpPr>
          <p:cNvPr id="29" name="R29"/>
          <p:cNvSpPr/>
          <p:nvPr/>
        </p:nvSpPr>
        <p:spPr>
          <a:xfrm>
            <a:off x="8442960" y="1481328"/>
            <a:ext cx="3200400" cy="448056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30"/>
          <p:cNvSpPr/>
          <p:nvPr/>
        </p:nvSpPr>
        <p:spPr>
          <a:xfrm>
            <a:off x="8671560" y="166420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MARKET NEEDS IT RAISED</a:t>
            </a:r>
          </a:p>
        </p:txBody>
      </p:sp>
      <p:sp>
        <p:nvSpPr>
          <p:cNvPr id="31" name="T31"/>
          <p:cNvSpPr/>
          <p:nvPr/>
        </p:nvSpPr>
        <p:spPr>
          <a:xfrm>
            <a:off x="8671560" y="2029968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 digital-RF · metrology</a:t>
            </a:r>
          </a:p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Today’s density suffices. Fielded for a decade; density is not on their critical path.</a:t>
            </a:r>
          </a:p>
        </p:txBody>
      </p:sp>
      <p:sp>
        <p:nvSpPr>
          <p:cNvPr id="32" name="T32"/>
          <p:cNvSpPr/>
          <p:nvPr/>
        </p:nvSpPr>
        <p:spPr>
          <a:xfrm>
            <a:off x="8671560" y="2990088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QC control (SRL 6)</a:t>
            </a:r>
          </a:p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Enters at today’s density — revenue now. Scale-up does not: IRDS’s 2026 preview puts ~7.5×10⁶ JJ of control per machine by 2032 and ~5×10⁸ at the 2038 handoff — ×10 and ×600 the largest digital IC ever fabricated (809k JJ).</a:t>
            </a:r>
          </a:p>
        </p:txBody>
      </p:sp>
      <p:sp>
        <p:nvSpPr>
          <p:cNvPr id="33" name="T33"/>
          <p:cNvSpPr/>
          <p:nvPr/>
        </p:nvSpPr>
        <p:spPr>
          <a:xfrm>
            <a:off x="8671560" y="3950208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/ HPC acceleration</a:t>
            </a:r>
          </a:p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the gap closed to ×10²–10³ and 3D on top of it — the two lowest-readiness levers. This is the market where density is the barrier.</a:t>
            </a:r>
          </a:p>
        </p:txBody>
      </p:sp>
      <p:sp>
        <p:nvSpPr>
          <p:cNvPr id="34" name="T34"/>
          <p:cNvSpPr/>
          <p:nvPr/>
        </p:nvSpPr>
        <p:spPr>
          <a:xfrm>
            <a:off x="8671560" y="4910328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(SRL 3)</a:t>
            </a:r>
          </a:p>
          <a:p>
            <a:pPr marL="0" indent="0">
              <a:lnSpc>
                <a:spcPct val="95000"/>
              </a:lnSpc>
              <a:spcAft>
                <a:spcPts val="20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every lever at once. The largest all-junction memory ever built is a shift register (≈0.32 Mb/cm²) and the densest a 72-bit RAM array (0.88 Mb/cm², 2019); the array that beats both has no junctions in it.</a:t>
            </a:r>
          </a:p>
        </p:txBody>
      </p:sp>
      <p:sp>
        <p:nvSpPr>
          <p:cNvPr id="35" name="T35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per lever is Qodeh’s judgment on the scale of p. 12 · ● fabricated and measured · ▽ withdrawn · – not found (searched). Sources: Tolpygo et al., IEEE TASC 2015/2019, arXiv:2210.02632; Semenov et al., arXiv:2501.03343; NIST, APL 122 (2023); imec IEDM 2024, arXiv:2411.08645; Fujimaki et al., IEICE E108.C (2025); IRDS CEQIP 2026 preview. Full references: p. 17.</a:t>
            </a:r>
          </a:p>
        </p:txBody>
      </p:sp>
      <p:sp>
        <p:nvSpPr>
          <p:cNvPr id="36" name="T36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37" name="T37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Players by layer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FABS &amp; PLATFORMS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965960"/>
            <a:ext cx="361188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Lincoln Lab — SFQ5ee / SFQ5hs / SFQ7ee, the research standard (task-order access)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imec — 300-mm CMOS-compatible NbTiN platform (IEDM 2024)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SEEQC foundry (ex-Hypres) · AIST QuFab — the one tariff-purchasable line · SIMIT (CN) — fabricates external designs; US Entity List 2024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SkyWater — Trusted Foundry (re-accreditation post-close unconfirmed); IonQ subsidiary since 31 Jul 2026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FLUXONICS (IPHT Jena) — European MPW, RSFQ1 rules; no arm’s-length customer run documented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fabs have ever made SCE logic — one contested; four take an outside design today; one publishes a price (p. 15)</a:t>
            </a:r>
          </a:p>
        </p:txBody>
      </p:sp>
      <p:sp>
        <p:nvSpPr>
          <p:cNvPr id="6" name="Text 4"/>
          <p:cNvSpPr/>
          <p:nvPr/>
        </p:nvSpPr>
        <p:spPr>
          <a:xfrm>
            <a:off x="4306824" y="16002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&amp; VENTURE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4306824" y="1965960"/>
            <a:ext cx="361188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SEEQC — mK-SFQ control; $80.8M gross per SEC; S-1 filed (Nasdaq: SEQC); NVIDIA/NVQLink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Snowcap Compute — SFQ-for-AI; $23M seed (Jun 2025)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QuamCore — clockless mK SFQ, stacked-chip (patent-documented); $35M reported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D-Wave — 10⁶-JJ chips in production · Hypres — digital-RF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Northrop Grumman — RQL (publishes patents, not papers — 14 filings 2024–26)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 Magnetics — the field's only commercial EDA supplier: InductEx, InductEx-LVS, TetraHenry, JoSIM-Pro; licensed since 2017; fewer than ten people</a:t>
            </a:r>
          </a:p>
        </p:txBody>
      </p:sp>
      <p:sp>
        <p:nvSpPr>
          <p:cNvPr id="8" name="Text 6"/>
          <p:cNvSpPr/>
          <p:nvPr/>
        </p:nvSpPr>
        <p:spPr>
          <a:xfrm>
            <a:off x="8065008" y="16002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PROGRAMS &amp; RESEARCH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065008" y="1965960"/>
            <a:ext cx="361188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US mission-agency SCE program since IARPA C3 — but the toolchain it built lives on (NSF DISCoVER)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Japan: ¥130B quantum supplement (2025); AIST ¥100B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Yokohama/Nagoya — AQFP, ALUs, π-junctions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Rochester (Friedman) — design canon · MIT — nanowire memory</a:t>
            </a:r>
            <a:endParaRPr lang="en-US" sz="10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Wisconsin/NIST — SFQ qubit control · Stellenbosch (Fourie) — InductEx and the ColdFlux tool lineage · USC / NSF DISCoVER — qPALACE v2 and SuperFlow, the system-level flows</a:t>
            </a: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NICT + Tohoku — monolithic mK SFQ qubit driver, the third independent party (EPJ QT, Jul 2026)</a:t>
            </a:r>
          </a:p>
        </p:txBody>
      </p:sp>
      <p:sp>
        <p:nvSpPr>
          <p:cNvPr id="11" name="Text 9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company/press disclosures 2024–26 (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References, p. 17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T1–T3 by item). Fab and company columns: complete as publicly disclosed at cut-off; research poles: selected. Names are public facts, not endorsements.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</a:t>
            </a:r>
          </a:p>
        </p:txBody>
      </p:sp>
      <p:sp>
        <p:nvSpPr>
          <p:cNvPr id="4" name="T4"/>
          <p:cNvSpPr/>
          <p:nvPr/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makes what: each fab, what it has made, what its process can do</a:t>
            </a:r>
          </a:p>
        </p:txBody>
      </p:sp>
      <p:sp>
        <p:nvSpPr>
          <p:cNvPr id="5" name="R5"/>
          <p:cNvSpPr/>
          <p:nvPr/>
        </p:nvSpPr>
        <p:spPr>
          <a:xfrm>
            <a:off x="2240280" y="1481328"/>
            <a:ext cx="5372000" cy="210312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6"/>
          <p:cNvSpPr/>
          <p:nvPr/>
        </p:nvSpPr>
        <p:spPr>
          <a:xfrm>
            <a:off x="2286000" y="1481328"/>
            <a:ext cx="52805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FAB HAS MADE — logic families and memory, fabricated and measured</a:t>
            </a:r>
          </a:p>
        </p:txBody>
      </p:sp>
      <p:sp>
        <p:nvSpPr>
          <p:cNvPr id="7" name="R7"/>
          <p:cNvSpPr/>
          <p:nvPr/>
        </p:nvSpPr>
        <p:spPr>
          <a:xfrm>
            <a:off x="7630568" y="1481328"/>
            <a:ext cx="4010712" cy="210312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8"/>
          <p:cNvSpPr/>
          <p:nvPr/>
        </p:nvSpPr>
        <p:spPr>
          <a:xfrm>
            <a:off x="7676288" y="1481328"/>
            <a:ext cx="391927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ITS PROCESS CAN DO — the density levers of p. 13, plus multilayer and bump</a:t>
            </a:r>
          </a:p>
        </p:txBody>
      </p:sp>
      <p:sp>
        <p:nvSpPr>
          <p:cNvPr id="9" name="R9"/>
          <p:cNvSpPr/>
          <p:nvPr/>
        </p:nvSpPr>
        <p:spPr>
          <a:xfrm>
            <a:off x="548640" y="1709928"/>
            <a:ext cx="11092640" cy="301752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10"/>
          <p:cNvSpPr/>
          <p:nvPr/>
        </p:nvSpPr>
        <p:spPr>
          <a:xfrm>
            <a:off x="576072" y="1709928"/>
            <a:ext cx="122529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 (click for profile)</a:t>
            </a:r>
          </a:p>
        </p:txBody>
      </p:sp>
      <p:sp>
        <p:nvSpPr>
          <p:cNvPr id="11" name="T11"/>
          <p:cNvSpPr/>
          <p:nvPr/>
        </p:nvSpPr>
        <p:spPr>
          <a:xfrm>
            <a:off x="1856232" y="1709928"/>
            <a:ext cx="3566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</a:t>
            </a:r>
          </a:p>
        </p:txBody>
      </p:sp>
      <p:sp>
        <p:nvSpPr>
          <p:cNvPr id="12" name="T12"/>
          <p:cNvSpPr/>
          <p:nvPr/>
        </p:nvSpPr>
        <p:spPr>
          <a:xfrm>
            <a:off x="22677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RSFQ</a:t>
            </a:r>
          </a:p>
        </p:txBody>
      </p:sp>
      <p:sp>
        <p:nvSpPr>
          <p:cNvPr id="13" name="T13"/>
          <p:cNvSpPr/>
          <p:nvPr/>
        </p:nvSpPr>
        <p:spPr>
          <a:xfrm>
            <a:off x="29392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ERSFQ / eSFQ</a:t>
            </a:r>
          </a:p>
        </p:txBody>
      </p:sp>
      <p:sp>
        <p:nvSpPr>
          <p:cNvPr id="14" name="T14"/>
          <p:cNvSpPr/>
          <p:nvPr/>
        </p:nvSpPr>
        <p:spPr>
          <a:xfrm>
            <a:off x="36107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RQL</a:t>
            </a:r>
          </a:p>
        </p:txBody>
      </p:sp>
      <p:sp>
        <p:nvSpPr>
          <p:cNvPr id="15" name="T15"/>
          <p:cNvSpPr/>
          <p:nvPr/>
        </p:nvSpPr>
        <p:spPr>
          <a:xfrm>
            <a:off x="42822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HFQ</a:t>
            </a:r>
          </a:p>
        </p:txBody>
      </p:sp>
      <p:sp>
        <p:nvSpPr>
          <p:cNvPr id="16" name="T16"/>
          <p:cNvSpPr/>
          <p:nvPr/>
        </p:nvSpPr>
        <p:spPr>
          <a:xfrm>
            <a:off x="49537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SFQ-AC</a:t>
            </a:r>
          </a:p>
        </p:txBody>
      </p:sp>
      <p:sp>
        <p:nvSpPr>
          <p:cNvPr id="17" name="T17"/>
          <p:cNvSpPr/>
          <p:nvPr/>
        </p:nvSpPr>
        <p:spPr>
          <a:xfrm>
            <a:off x="56252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AQFP</a:t>
            </a:r>
          </a:p>
        </p:txBody>
      </p:sp>
      <p:sp>
        <p:nvSpPr>
          <p:cNvPr id="18" name="T18"/>
          <p:cNvSpPr/>
          <p:nvPr/>
        </p:nvSpPr>
        <p:spPr>
          <a:xfrm>
            <a:off x="62967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PCL / PML</a:t>
            </a:r>
          </a:p>
        </p:txBody>
      </p:sp>
      <p:sp>
        <p:nvSpPr>
          <p:cNvPr id="19" name="T19"/>
          <p:cNvSpPr/>
          <p:nvPr/>
        </p:nvSpPr>
        <p:spPr>
          <a:xfrm>
            <a:off x="69682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</a:t>
            </a:r>
          </a:p>
        </p:txBody>
      </p:sp>
      <p:sp>
        <p:nvSpPr>
          <p:cNvPr id="20" name="T20"/>
          <p:cNvSpPr/>
          <p:nvPr/>
        </p:nvSpPr>
        <p:spPr>
          <a:xfrm>
            <a:off x="76397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π-junction</a:t>
            </a:r>
          </a:p>
        </p:txBody>
      </p:sp>
      <p:sp>
        <p:nvSpPr>
          <p:cNvPr id="21" name="T21"/>
          <p:cNvSpPr/>
          <p:nvPr/>
        </p:nvSpPr>
        <p:spPr>
          <a:xfrm>
            <a:off x="83112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High-Jc / self-shunted</a:t>
            </a:r>
          </a:p>
        </p:txBody>
      </p:sp>
      <p:sp>
        <p:nvSpPr>
          <p:cNvPr id="22" name="T22"/>
          <p:cNvSpPr/>
          <p:nvPr/>
        </p:nvSpPr>
        <p:spPr>
          <a:xfrm>
            <a:off x="89827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Kinetic L</a:t>
            </a:r>
          </a:p>
        </p:txBody>
      </p:sp>
      <p:sp>
        <p:nvSpPr>
          <p:cNvPr id="23" name="T23"/>
          <p:cNvSpPr/>
          <p:nvPr/>
        </p:nvSpPr>
        <p:spPr>
          <a:xfrm>
            <a:off x="96542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Multilayer</a:t>
            </a:r>
          </a:p>
        </p:txBody>
      </p:sp>
      <p:sp>
        <p:nvSpPr>
          <p:cNvPr id="24" name="T24"/>
          <p:cNvSpPr/>
          <p:nvPr/>
        </p:nvSpPr>
        <p:spPr>
          <a:xfrm>
            <a:off x="103257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TSV</a:t>
            </a:r>
          </a:p>
        </p:txBody>
      </p:sp>
      <p:sp>
        <p:nvSpPr>
          <p:cNvPr id="25" name="T25"/>
          <p:cNvSpPr/>
          <p:nvPr/>
        </p:nvSpPr>
        <p:spPr>
          <a:xfrm>
            <a:off x="10997212" y="1709928"/>
            <a:ext cx="6166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Bump / flip-chip</a:t>
            </a:r>
          </a:p>
        </p:txBody>
      </p:sp>
      <p:sp>
        <p:nvSpPr>
          <p:cNvPr id="26" name="T26"/>
          <p:cNvSpPr/>
          <p:nvPr/>
        </p:nvSpPr>
        <p:spPr>
          <a:xfrm>
            <a:off x="548640" y="2011680"/>
            <a:ext cx="110926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Fabs that have made superconductor digital logic — nine, one contested</a:t>
            </a:r>
          </a:p>
        </p:txBody>
      </p:sp>
      <p:sp>
        <p:nvSpPr>
          <p:cNvPr id="27" name="R27"/>
          <p:cNvSpPr/>
          <p:nvPr/>
        </p:nvSpPr>
        <p:spPr>
          <a:xfrm>
            <a:off x="548640" y="2185416"/>
            <a:ext cx="11092640" cy="228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28"/>
          <p:cNvSpPr/>
          <p:nvPr/>
        </p:nvSpPr>
        <p:spPr>
          <a:xfrm>
            <a:off x="576072" y="21854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MIT-LL</a:t>
            </a:r>
          </a:p>
        </p:txBody>
      </p:sp>
      <p:sp>
        <p:nvSpPr>
          <p:cNvPr id="29" name="T29"/>
          <p:cNvSpPr/>
          <p:nvPr/>
        </p:nvSpPr>
        <p:spPr>
          <a:xfrm>
            <a:off x="1856232" y="21854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</a:p>
        </p:txBody>
      </p:sp>
      <p:sp>
        <p:nvSpPr>
          <p:cNvPr id="30" name="T30"/>
          <p:cNvSpPr/>
          <p:nvPr/>
        </p:nvSpPr>
        <p:spPr>
          <a:xfrm>
            <a:off x="22677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2015–25</a:t>
            </a:r>
          </a:p>
        </p:txBody>
      </p:sp>
      <p:sp>
        <p:nvSpPr>
          <p:cNvPr id="31" name="T31"/>
          <p:cNvSpPr/>
          <p:nvPr/>
        </p:nvSpPr>
        <p:spPr>
          <a:xfrm>
            <a:off x="29392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32" name="T32"/>
          <p:cNvSpPr/>
          <p:nvPr/>
        </p:nvSpPr>
        <p:spPr>
          <a:xfrm>
            <a:off x="36107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◐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NGC’s</a:t>
            </a:r>
          </a:p>
        </p:txBody>
      </p:sp>
      <p:sp>
        <p:nvSpPr>
          <p:cNvPr id="33" name="T33"/>
          <p:cNvSpPr/>
          <p:nvPr/>
        </p:nvSpPr>
        <p:spPr>
          <a:xfrm>
            <a:off x="42822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34" name="T34"/>
          <p:cNvSpPr/>
          <p:nvPr/>
        </p:nvSpPr>
        <p:spPr>
          <a:xfrm>
            <a:off x="49537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108.5k</a:t>
            </a:r>
          </a:p>
        </p:txBody>
      </p:sp>
      <p:sp>
        <p:nvSpPr>
          <p:cNvPr id="35" name="T35"/>
          <p:cNvSpPr/>
          <p:nvPr/>
        </p:nvSpPr>
        <p:spPr>
          <a:xfrm>
            <a:off x="56252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2024</a:t>
            </a:r>
          </a:p>
        </p:txBody>
      </p:sp>
      <p:sp>
        <p:nvSpPr>
          <p:cNvPr id="36" name="T36"/>
          <p:cNvSpPr/>
          <p:nvPr/>
        </p:nvSpPr>
        <p:spPr>
          <a:xfrm>
            <a:off x="62967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37" name="T37"/>
          <p:cNvSpPr/>
          <p:nvPr/>
        </p:nvSpPr>
        <p:spPr>
          <a:xfrm>
            <a:off x="69682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VT RAM</a:t>
            </a:r>
          </a:p>
        </p:txBody>
      </p:sp>
      <p:sp>
        <p:nvSpPr>
          <p:cNvPr id="38" name="T38"/>
          <p:cNvSpPr/>
          <p:nvPr/>
        </p:nvSpPr>
        <p:spPr>
          <a:xfrm>
            <a:off x="76397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▽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PSE2</a:t>
            </a:r>
          </a:p>
        </p:txBody>
      </p:sp>
      <p:sp>
        <p:nvSpPr>
          <p:cNvPr id="39" name="T39"/>
          <p:cNvSpPr/>
          <p:nvPr/>
        </p:nvSpPr>
        <p:spPr>
          <a:xfrm>
            <a:off x="83112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</a:p>
        </p:txBody>
      </p:sp>
      <p:sp>
        <p:nvSpPr>
          <p:cNvPr id="40" name="T40"/>
          <p:cNvSpPr/>
          <p:nvPr/>
        </p:nvSpPr>
        <p:spPr>
          <a:xfrm>
            <a:off x="89827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MoNₓ</a:t>
            </a:r>
          </a:p>
        </p:txBody>
      </p:sp>
      <p:sp>
        <p:nvSpPr>
          <p:cNvPr id="41" name="T41"/>
          <p:cNvSpPr/>
          <p:nvPr/>
        </p:nvSpPr>
        <p:spPr>
          <a:xfrm>
            <a:off x="96542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</a:p>
        </p:txBody>
      </p:sp>
      <p:sp>
        <p:nvSpPr>
          <p:cNvPr id="42" name="T42"/>
          <p:cNvSpPr/>
          <p:nvPr/>
        </p:nvSpPr>
        <p:spPr>
          <a:xfrm>
            <a:off x="103257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2020–23</a:t>
            </a:r>
          </a:p>
        </p:txBody>
      </p:sp>
      <p:sp>
        <p:nvSpPr>
          <p:cNvPr id="43" name="T43"/>
          <p:cNvSpPr/>
          <p:nvPr/>
        </p:nvSpPr>
        <p:spPr>
          <a:xfrm>
            <a:off x="10997212" y="2185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</a:t>
            </a:r>
          </a:p>
        </p:txBody>
      </p:sp>
      <p:sp>
        <p:nvSpPr>
          <p:cNvPr id="44" name="T44"/>
          <p:cNvSpPr/>
          <p:nvPr/>
        </p:nvSpPr>
        <p:spPr>
          <a:xfrm>
            <a:off x="576072" y="24140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AIST QuFab</a:t>
            </a:r>
          </a:p>
        </p:txBody>
      </p:sp>
      <p:sp>
        <p:nvSpPr>
          <p:cNvPr id="45" name="T45"/>
          <p:cNvSpPr/>
          <p:nvPr/>
        </p:nvSpPr>
        <p:spPr>
          <a:xfrm>
            <a:off x="1856232" y="24140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</a:p>
        </p:txBody>
      </p:sp>
      <p:sp>
        <p:nvSpPr>
          <p:cNvPr id="46" name="T46"/>
          <p:cNvSpPr/>
          <p:nvPr/>
        </p:nvSpPr>
        <p:spPr>
          <a:xfrm>
            <a:off x="22677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1KP 13/17</a:t>
            </a:r>
          </a:p>
        </p:txBody>
      </p:sp>
      <p:sp>
        <p:nvSpPr>
          <p:cNvPr id="47" name="T47"/>
          <p:cNvSpPr/>
          <p:nvPr/>
        </p:nvSpPr>
        <p:spPr>
          <a:xfrm>
            <a:off x="29392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48" name="T48"/>
          <p:cNvSpPr/>
          <p:nvPr/>
        </p:nvSpPr>
        <p:spPr>
          <a:xfrm>
            <a:off x="36107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49" name="T49"/>
          <p:cNvSpPr/>
          <p:nvPr/>
        </p:nvSpPr>
        <p:spPr>
          <a:xfrm>
            <a:off x="42822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◐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Nagoya’s</a:t>
            </a:r>
          </a:p>
        </p:txBody>
      </p:sp>
      <p:sp>
        <p:nvSpPr>
          <p:cNvPr id="50" name="T50"/>
          <p:cNvSpPr/>
          <p:nvPr/>
        </p:nvSpPr>
        <p:spPr>
          <a:xfrm>
            <a:off x="49537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51" name="T51"/>
          <p:cNvSpPr/>
          <p:nvPr/>
        </p:nvSpPr>
        <p:spPr>
          <a:xfrm>
            <a:off x="56252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21k</a:t>
            </a:r>
          </a:p>
        </p:txBody>
      </p:sp>
      <p:sp>
        <p:nvSpPr>
          <p:cNvPr id="52" name="T52"/>
          <p:cNvSpPr/>
          <p:nvPr/>
        </p:nvSpPr>
        <p:spPr>
          <a:xfrm>
            <a:off x="62967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53" name="T53"/>
          <p:cNvSpPr/>
          <p:nvPr/>
        </p:nvSpPr>
        <p:spPr>
          <a:xfrm>
            <a:off x="69682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54" name="T54"/>
          <p:cNvSpPr/>
          <p:nvPr/>
        </p:nvSpPr>
        <p:spPr>
          <a:xfrm>
            <a:off x="76397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55" name="T55"/>
          <p:cNvSpPr/>
          <p:nvPr/>
        </p:nvSpPr>
        <p:spPr>
          <a:xfrm>
            <a:off x="83112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56" name="T56"/>
          <p:cNvSpPr/>
          <p:nvPr/>
        </p:nvSpPr>
        <p:spPr>
          <a:xfrm>
            <a:off x="89827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57" name="T57"/>
          <p:cNvSpPr/>
          <p:nvPr/>
        </p:nvSpPr>
        <p:spPr>
          <a:xfrm>
            <a:off x="96542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9-lyr</a:t>
            </a:r>
          </a:p>
        </p:txBody>
      </p:sp>
      <p:sp>
        <p:nvSpPr>
          <p:cNvPr id="58" name="T58"/>
          <p:cNvSpPr/>
          <p:nvPr/>
        </p:nvSpPr>
        <p:spPr>
          <a:xfrm>
            <a:off x="103257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tooling</a:t>
            </a:r>
          </a:p>
        </p:txBody>
      </p:sp>
      <p:sp>
        <p:nvSpPr>
          <p:cNvPr id="59" name="T59"/>
          <p:cNvSpPr/>
          <p:nvPr/>
        </p:nvSpPr>
        <p:spPr>
          <a:xfrm>
            <a:off x="10997212" y="2414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tooling</a:t>
            </a:r>
          </a:p>
        </p:txBody>
      </p:sp>
      <p:sp>
        <p:nvSpPr>
          <p:cNvPr id="60" name="R60"/>
          <p:cNvSpPr/>
          <p:nvPr/>
        </p:nvSpPr>
        <p:spPr>
          <a:xfrm>
            <a:off x="548640" y="2642616"/>
            <a:ext cx="11092640" cy="228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T61"/>
          <p:cNvSpPr/>
          <p:nvPr/>
        </p:nvSpPr>
        <p:spPr>
          <a:xfrm>
            <a:off x="576072" y="26426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SIMIT / SELF</a:t>
            </a:r>
          </a:p>
        </p:txBody>
      </p:sp>
      <p:sp>
        <p:nvSpPr>
          <p:cNvPr id="62" name="T62"/>
          <p:cNvSpPr/>
          <p:nvPr/>
        </p:nvSpPr>
        <p:spPr>
          <a:xfrm>
            <a:off x="1856232" y="26426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</a:t>
            </a:r>
          </a:p>
        </p:txBody>
      </p:sp>
      <p:sp>
        <p:nvSpPr>
          <p:cNvPr id="63" name="T63"/>
          <p:cNvSpPr/>
          <p:nvPr/>
        </p:nvSpPr>
        <p:spPr>
          <a:xfrm>
            <a:off x="22677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32-bit</a:t>
            </a:r>
          </a:p>
        </p:txBody>
      </p:sp>
      <p:sp>
        <p:nvSpPr>
          <p:cNvPr id="64" name="T64"/>
          <p:cNvSpPr/>
          <p:nvPr/>
        </p:nvSpPr>
        <p:spPr>
          <a:xfrm>
            <a:off x="29392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</a:p>
        </p:txBody>
      </p:sp>
      <p:sp>
        <p:nvSpPr>
          <p:cNvPr id="65" name="T65"/>
          <p:cNvSpPr/>
          <p:nvPr/>
        </p:nvSpPr>
        <p:spPr>
          <a:xfrm>
            <a:off x="36107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66" name="T66"/>
          <p:cNvSpPr/>
          <p:nvPr/>
        </p:nvSpPr>
        <p:spPr>
          <a:xfrm>
            <a:off x="42822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67" name="T67"/>
          <p:cNvSpPr/>
          <p:nvPr/>
        </p:nvSpPr>
        <p:spPr>
          <a:xfrm>
            <a:off x="49537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68" name="T68"/>
          <p:cNvSpPr/>
          <p:nvPr/>
        </p:nvSpPr>
        <p:spPr>
          <a:xfrm>
            <a:off x="56252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69" name="T69"/>
          <p:cNvSpPr/>
          <p:nvPr/>
        </p:nvSpPr>
        <p:spPr>
          <a:xfrm>
            <a:off x="62967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70" name="T70"/>
          <p:cNvSpPr/>
          <p:nvPr/>
        </p:nvSpPr>
        <p:spPr>
          <a:xfrm>
            <a:off x="69682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71" name="T71"/>
          <p:cNvSpPr/>
          <p:nvPr/>
        </p:nvSpPr>
        <p:spPr>
          <a:xfrm>
            <a:off x="76397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72" name="T72"/>
          <p:cNvSpPr/>
          <p:nvPr/>
        </p:nvSpPr>
        <p:spPr>
          <a:xfrm>
            <a:off x="83112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73" name="T73"/>
          <p:cNvSpPr/>
          <p:nvPr/>
        </p:nvSpPr>
        <p:spPr>
          <a:xfrm>
            <a:off x="89827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74" name="T74"/>
          <p:cNvSpPr/>
          <p:nvPr/>
        </p:nvSpPr>
        <p:spPr>
          <a:xfrm>
            <a:off x="96542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7-lyr</a:t>
            </a:r>
          </a:p>
        </p:txBody>
      </p:sp>
      <p:sp>
        <p:nvSpPr>
          <p:cNvPr id="75" name="T75"/>
          <p:cNvSpPr/>
          <p:nvPr/>
        </p:nvSpPr>
        <p:spPr>
          <a:xfrm>
            <a:off x="103257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76" name="T76"/>
          <p:cNvSpPr/>
          <p:nvPr/>
        </p:nvSpPr>
        <p:spPr>
          <a:xfrm>
            <a:off x="10997212" y="2642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77" name="T77"/>
          <p:cNvSpPr/>
          <p:nvPr/>
        </p:nvSpPr>
        <p:spPr>
          <a:xfrm>
            <a:off x="576072" y="28712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NIST Boulder</a:t>
            </a:r>
          </a:p>
        </p:txBody>
      </p:sp>
      <p:sp>
        <p:nvSpPr>
          <p:cNvPr id="78" name="T78"/>
          <p:cNvSpPr/>
          <p:nvPr/>
        </p:nvSpPr>
        <p:spPr>
          <a:xfrm>
            <a:off x="1856232" y="28712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</a:t>
            </a:r>
          </a:p>
        </p:txBody>
      </p:sp>
      <p:sp>
        <p:nvSpPr>
          <p:cNvPr id="79" name="T79"/>
          <p:cNvSpPr/>
          <p:nvPr/>
        </p:nvSpPr>
        <p:spPr>
          <a:xfrm>
            <a:off x="22677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2017</a:t>
            </a:r>
          </a:p>
        </p:txBody>
      </p:sp>
      <p:sp>
        <p:nvSpPr>
          <p:cNvPr id="80" name="T80"/>
          <p:cNvSpPr/>
          <p:nvPr/>
        </p:nvSpPr>
        <p:spPr>
          <a:xfrm>
            <a:off x="29392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81" name="T81"/>
          <p:cNvSpPr/>
          <p:nvPr/>
        </p:nvSpPr>
        <p:spPr>
          <a:xfrm>
            <a:off x="36107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82" name="T82"/>
          <p:cNvSpPr/>
          <p:nvPr/>
        </p:nvSpPr>
        <p:spPr>
          <a:xfrm>
            <a:off x="42822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83" name="T83"/>
          <p:cNvSpPr/>
          <p:nvPr/>
        </p:nvSpPr>
        <p:spPr>
          <a:xfrm>
            <a:off x="49537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84" name="T84"/>
          <p:cNvSpPr/>
          <p:nvPr/>
        </p:nvSpPr>
        <p:spPr>
          <a:xfrm>
            <a:off x="56252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85" name="T85"/>
          <p:cNvSpPr/>
          <p:nvPr/>
        </p:nvSpPr>
        <p:spPr>
          <a:xfrm>
            <a:off x="62967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86" name="T86"/>
          <p:cNvSpPr/>
          <p:nvPr/>
        </p:nvSpPr>
        <p:spPr>
          <a:xfrm>
            <a:off x="69682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87" name="T87"/>
          <p:cNvSpPr/>
          <p:nvPr/>
        </p:nvSpPr>
        <p:spPr>
          <a:xfrm>
            <a:off x="76397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</a:p>
        </p:txBody>
      </p:sp>
      <p:sp>
        <p:nvSpPr>
          <p:cNvPr id="88" name="T88"/>
          <p:cNvSpPr/>
          <p:nvPr/>
        </p:nvSpPr>
        <p:spPr>
          <a:xfrm>
            <a:off x="83112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3.0</a:t>
            </a:r>
          </a:p>
        </p:txBody>
      </p:sp>
      <p:sp>
        <p:nvSpPr>
          <p:cNvPr id="89" name="T89"/>
          <p:cNvSpPr/>
          <p:nvPr/>
        </p:nvSpPr>
        <p:spPr>
          <a:xfrm>
            <a:off x="89827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90" name="T90"/>
          <p:cNvSpPr/>
          <p:nvPr/>
        </p:nvSpPr>
        <p:spPr>
          <a:xfrm>
            <a:off x="96542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4-lyr</a:t>
            </a:r>
          </a:p>
        </p:txBody>
      </p:sp>
      <p:sp>
        <p:nvSpPr>
          <p:cNvPr id="91" name="T91"/>
          <p:cNvSpPr/>
          <p:nvPr/>
        </p:nvSpPr>
        <p:spPr>
          <a:xfrm>
            <a:off x="103257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92" name="T92"/>
          <p:cNvSpPr/>
          <p:nvPr/>
        </p:nvSpPr>
        <p:spPr>
          <a:xfrm>
            <a:off x="10997212" y="2871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2,193</a:t>
            </a:r>
          </a:p>
        </p:txBody>
      </p:sp>
      <p:sp>
        <p:nvSpPr>
          <p:cNvPr id="93" name="R93"/>
          <p:cNvSpPr/>
          <p:nvPr/>
        </p:nvSpPr>
        <p:spPr>
          <a:xfrm>
            <a:off x="548640" y="3099816"/>
            <a:ext cx="11092640" cy="228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4" name="T94"/>
          <p:cNvSpPr/>
          <p:nvPr/>
        </p:nvSpPr>
        <p:spPr>
          <a:xfrm>
            <a:off x="576072" y="30998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Leibniz-IPHT</a:t>
            </a:r>
          </a:p>
        </p:txBody>
      </p:sp>
      <p:sp>
        <p:nvSpPr>
          <p:cNvPr id="95" name="T95"/>
          <p:cNvSpPr/>
          <p:nvPr/>
        </p:nvSpPr>
        <p:spPr>
          <a:xfrm>
            <a:off x="1856232" y="30998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</a:p>
        </p:txBody>
      </p:sp>
      <p:sp>
        <p:nvSpPr>
          <p:cNvPr id="96" name="T96"/>
          <p:cNvSpPr/>
          <p:nvPr/>
        </p:nvSpPr>
        <p:spPr>
          <a:xfrm>
            <a:off x="22677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RSFQ1H</a:t>
            </a:r>
          </a:p>
        </p:txBody>
      </p:sp>
      <p:sp>
        <p:nvSpPr>
          <p:cNvPr id="97" name="T97"/>
          <p:cNvSpPr/>
          <p:nvPr/>
        </p:nvSpPr>
        <p:spPr>
          <a:xfrm>
            <a:off x="29392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98" name="T98"/>
          <p:cNvSpPr/>
          <p:nvPr/>
        </p:nvSpPr>
        <p:spPr>
          <a:xfrm>
            <a:off x="36107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99" name="T99"/>
          <p:cNvSpPr/>
          <p:nvPr/>
        </p:nvSpPr>
        <p:spPr>
          <a:xfrm>
            <a:off x="42822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00" name="T100"/>
          <p:cNvSpPr/>
          <p:nvPr/>
        </p:nvSpPr>
        <p:spPr>
          <a:xfrm>
            <a:off x="49537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01" name="T101"/>
          <p:cNvSpPr/>
          <p:nvPr/>
        </p:nvSpPr>
        <p:spPr>
          <a:xfrm>
            <a:off x="56252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</a:p>
        </p:txBody>
      </p:sp>
      <p:sp>
        <p:nvSpPr>
          <p:cNvPr id="102" name="T102"/>
          <p:cNvSpPr/>
          <p:nvPr/>
        </p:nvSpPr>
        <p:spPr>
          <a:xfrm>
            <a:off x="62967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03" name="T103"/>
          <p:cNvSpPr/>
          <p:nvPr/>
        </p:nvSpPr>
        <p:spPr>
          <a:xfrm>
            <a:off x="69682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none</a:t>
            </a:r>
          </a:p>
        </p:txBody>
      </p:sp>
      <p:sp>
        <p:nvSpPr>
          <p:cNvPr id="104" name="T104"/>
          <p:cNvSpPr/>
          <p:nvPr/>
        </p:nvSpPr>
        <p:spPr>
          <a:xfrm>
            <a:off x="76397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05" name="T105"/>
          <p:cNvSpPr/>
          <p:nvPr/>
        </p:nvSpPr>
        <p:spPr>
          <a:xfrm>
            <a:off x="83112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06" name="T106"/>
          <p:cNvSpPr/>
          <p:nvPr/>
        </p:nvSpPr>
        <p:spPr>
          <a:xfrm>
            <a:off x="89827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07" name="T107"/>
          <p:cNvSpPr/>
          <p:nvPr/>
        </p:nvSpPr>
        <p:spPr>
          <a:xfrm>
            <a:off x="96542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 Nb/14 mk</a:t>
            </a:r>
          </a:p>
        </p:txBody>
      </p:sp>
      <p:sp>
        <p:nvSpPr>
          <p:cNvPr id="108" name="T108"/>
          <p:cNvSpPr/>
          <p:nvPr/>
        </p:nvSpPr>
        <p:spPr>
          <a:xfrm>
            <a:off x="103257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09" name="T109"/>
          <p:cNvSpPr/>
          <p:nvPr/>
        </p:nvSpPr>
        <p:spPr>
          <a:xfrm>
            <a:off x="10997212" y="30998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10" name="T110"/>
          <p:cNvSpPr/>
          <p:nvPr/>
        </p:nvSpPr>
        <p:spPr>
          <a:xfrm>
            <a:off x="576072" y="33284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SEEQC foundry</a:t>
            </a:r>
          </a:p>
        </p:txBody>
      </p:sp>
      <p:sp>
        <p:nvSpPr>
          <p:cNvPr id="111" name="T111"/>
          <p:cNvSpPr/>
          <p:nvPr/>
        </p:nvSpPr>
        <p:spPr>
          <a:xfrm>
            <a:off x="1856232" y="33284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</a:p>
        </p:txBody>
      </p:sp>
      <p:sp>
        <p:nvSpPr>
          <p:cNvPr id="112" name="T112"/>
          <p:cNvSpPr/>
          <p:nvPr/>
        </p:nvSpPr>
        <p:spPr>
          <a:xfrm>
            <a:off x="22677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</a:p>
        </p:txBody>
      </p:sp>
      <p:sp>
        <p:nvSpPr>
          <p:cNvPr id="113" name="T113"/>
          <p:cNvSpPr/>
          <p:nvPr/>
        </p:nvSpPr>
        <p:spPr>
          <a:xfrm>
            <a:off x="29392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</a:p>
        </p:txBody>
      </p:sp>
      <p:sp>
        <p:nvSpPr>
          <p:cNvPr id="114" name="T114"/>
          <p:cNvSpPr/>
          <p:nvPr/>
        </p:nvSpPr>
        <p:spPr>
          <a:xfrm>
            <a:off x="36107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15" name="T115"/>
          <p:cNvSpPr/>
          <p:nvPr/>
        </p:nvSpPr>
        <p:spPr>
          <a:xfrm>
            <a:off x="42822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16" name="T116"/>
          <p:cNvSpPr/>
          <p:nvPr/>
        </p:nvSpPr>
        <p:spPr>
          <a:xfrm>
            <a:off x="49537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17" name="T117"/>
          <p:cNvSpPr/>
          <p:nvPr/>
        </p:nvSpPr>
        <p:spPr>
          <a:xfrm>
            <a:off x="56252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18" name="T118"/>
          <p:cNvSpPr/>
          <p:nvPr/>
        </p:nvSpPr>
        <p:spPr>
          <a:xfrm>
            <a:off x="62967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19" name="T119"/>
          <p:cNvSpPr/>
          <p:nvPr/>
        </p:nvSpPr>
        <p:spPr>
          <a:xfrm>
            <a:off x="69682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20" name="T120"/>
          <p:cNvSpPr/>
          <p:nvPr/>
        </p:nvSpPr>
        <p:spPr>
          <a:xfrm>
            <a:off x="76397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21" name="T121"/>
          <p:cNvSpPr/>
          <p:nvPr/>
        </p:nvSpPr>
        <p:spPr>
          <a:xfrm>
            <a:off x="83112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22" name="T122"/>
          <p:cNvSpPr/>
          <p:nvPr/>
        </p:nvSpPr>
        <p:spPr>
          <a:xfrm>
            <a:off x="89827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23" name="T123"/>
          <p:cNvSpPr/>
          <p:nvPr/>
        </p:nvSpPr>
        <p:spPr>
          <a:xfrm>
            <a:off x="96542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4–8 Nb</a:t>
            </a:r>
          </a:p>
        </p:txBody>
      </p:sp>
      <p:sp>
        <p:nvSpPr>
          <p:cNvPr id="124" name="T124"/>
          <p:cNvSpPr/>
          <p:nvPr/>
        </p:nvSpPr>
        <p:spPr>
          <a:xfrm>
            <a:off x="103257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25" name="T125"/>
          <p:cNvSpPr/>
          <p:nvPr/>
        </p:nvSpPr>
        <p:spPr>
          <a:xfrm>
            <a:off x="10997212" y="33284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26" name="R126"/>
          <p:cNvSpPr/>
          <p:nvPr/>
        </p:nvSpPr>
        <p:spPr>
          <a:xfrm>
            <a:off x="548640" y="3557016"/>
            <a:ext cx="11092640" cy="228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7" name="T127"/>
          <p:cNvSpPr/>
          <p:nvPr/>
        </p:nvSpPr>
        <p:spPr>
          <a:xfrm>
            <a:off x="576072" y="35570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NICT</a:t>
            </a:r>
          </a:p>
        </p:txBody>
      </p:sp>
      <p:sp>
        <p:nvSpPr>
          <p:cNvPr id="128" name="T128"/>
          <p:cNvSpPr/>
          <p:nvPr/>
        </p:nvSpPr>
        <p:spPr>
          <a:xfrm>
            <a:off x="1856232" y="35570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</a:t>
            </a:r>
          </a:p>
        </p:txBody>
      </p:sp>
      <p:sp>
        <p:nvSpPr>
          <p:cNvPr id="129" name="T129"/>
          <p:cNvSpPr/>
          <p:nvPr/>
        </p:nvSpPr>
        <p:spPr>
          <a:xfrm>
            <a:off x="22677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</a:p>
        </p:txBody>
      </p:sp>
      <p:sp>
        <p:nvSpPr>
          <p:cNvPr id="130" name="T130"/>
          <p:cNvSpPr/>
          <p:nvPr/>
        </p:nvSpPr>
        <p:spPr>
          <a:xfrm>
            <a:off x="29392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31" name="T131"/>
          <p:cNvSpPr/>
          <p:nvPr/>
        </p:nvSpPr>
        <p:spPr>
          <a:xfrm>
            <a:off x="36107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32" name="T132"/>
          <p:cNvSpPr/>
          <p:nvPr/>
        </p:nvSpPr>
        <p:spPr>
          <a:xfrm>
            <a:off x="42822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NbN</a:t>
            </a:r>
          </a:p>
        </p:txBody>
      </p:sp>
      <p:sp>
        <p:nvSpPr>
          <p:cNvPr id="133" name="T133"/>
          <p:cNvSpPr/>
          <p:nvPr/>
        </p:nvSpPr>
        <p:spPr>
          <a:xfrm>
            <a:off x="49537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34" name="T134"/>
          <p:cNvSpPr/>
          <p:nvPr/>
        </p:nvSpPr>
        <p:spPr>
          <a:xfrm>
            <a:off x="56252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35" name="T135"/>
          <p:cNvSpPr/>
          <p:nvPr/>
        </p:nvSpPr>
        <p:spPr>
          <a:xfrm>
            <a:off x="62967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36" name="T136"/>
          <p:cNvSpPr/>
          <p:nvPr/>
        </p:nvSpPr>
        <p:spPr>
          <a:xfrm>
            <a:off x="69682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37" name="T137"/>
          <p:cNvSpPr/>
          <p:nvPr/>
        </p:nvSpPr>
        <p:spPr>
          <a:xfrm>
            <a:off x="76397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CuNi</a:t>
            </a:r>
          </a:p>
        </p:txBody>
      </p:sp>
      <p:sp>
        <p:nvSpPr>
          <p:cNvPr id="138" name="T138"/>
          <p:cNvSpPr/>
          <p:nvPr/>
        </p:nvSpPr>
        <p:spPr>
          <a:xfrm>
            <a:off x="83112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39" name="T139"/>
          <p:cNvSpPr/>
          <p:nvPr/>
        </p:nvSpPr>
        <p:spPr>
          <a:xfrm>
            <a:off x="89827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40" name="T140"/>
          <p:cNvSpPr/>
          <p:nvPr/>
        </p:nvSpPr>
        <p:spPr>
          <a:xfrm>
            <a:off x="96542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41" name="T141"/>
          <p:cNvSpPr/>
          <p:nvPr/>
        </p:nvSpPr>
        <p:spPr>
          <a:xfrm>
            <a:off x="103257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42" name="T142"/>
          <p:cNvSpPr/>
          <p:nvPr/>
        </p:nvSpPr>
        <p:spPr>
          <a:xfrm>
            <a:off x="10997212" y="35570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43" name="T143"/>
          <p:cNvSpPr/>
          <p:nvPr/>
        </p:nvSpPr>
        <p:spPr>
          <a:xfrm>
            <a:off x="576072" y="37856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NEC</a:t>
            </a:r>
          </a:p>
        </p:txBody>
      </p:sp>
      <p:sp>
        <p:nvSpPr>
          <p:cNvPr id="144" name="T144"/>
          <p:cNvSpPr/>
          <p:nvPr/>
        </p:nvSpPr>
        <p:spPr>
          <a:xfrm>
            <a:off x="1856232" y="37856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</a:t>
            </a:r>
          </a:p>
        </p:txBody>
      </p:sp>
      <p:sp>
        <p:nvSpPr>
          <p:cNvPr id="145" name="T145"/>
          <p:cNvSpPr/>
          <p:nvPr/>
        </p:nvSpPr>
        <p:spPr>
          <a:xfrm>
            <a:off x="22677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◐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2024</a:t>
            </a:r>
          </a:p>
        </p:txBody>
      </p:sp>
      <p:sp>
        <p:nvSpPr>
          <p:cNvPr id="146" name="T146"/>
          <p:cNvSpPr/>
          <p:nvPr/>
        </p:nvSpPr>
        <p:spPr>
          <a:xfrm>
            <a:off x="29392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47" name="T147"/>
          <p:cNvSpPr/>
          <p:nvPr/>
        </p:nvSpPr>
        <p:spPr>
          <a:xfrm>
            <a:off x="36107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48" name="T148"/>
          <p:cNvSpPr/>
          <p:nvPr/>
        </p:nvSpPr>
        <p:spPr>
          <a:xfrm>
            <a:off x="42822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49" name="T149"/>
          <p:cNvSpPr/>
          <p:nvPr/>
        </p:nvSpPr>
        <p:spPr>
          <a:xfrm>
            <a:off x="49537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50" name="T150"/>
          <p:cNvSpPr/>
          <p:nvPr/>
        </p:nvSpPr>
        <p:spPr>
          <a:xfrm>
            <a:off x="56252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51" name="T151"/>
          <p:cNvSpPr/>
          <p:nvPr/>
        </p:nvSpPr>
        <p:spPr>
          <a:xfrm>
            <a:off x="62967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52" name="T152"/>
          <p:cNvSpPr/>
          <p:nvPr/>
        </p:nvSpPr>
        <p:spPr>
          <a:xfrm>
            <a:off x="69682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53" name="T153"/>
          <p:cNvSpPr/>
          <p:nvPr/>
        </p:nvSpPr>
        <p:spPr>
          <a:xfrm>
            <a:off x="76397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54" name="T154"/>
          <p:cNvSpPr/>
          <p:nvPr/>
        </p:nvSpPr>
        <p:spPr>
          <a:xfrm>
            <a:off x="83112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55" name="T155"/>
          <p:cNvSpPr/>
          <p:nvPr/>
        </p:nvSpPr>
        <p:spPr>
          <a:xfrm>
            <a:off x="89827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56" name="T156"/>
          <p:cNvSpPr/>
          <p:nvPr/>
        </p:nvSpPr>
        <p:spPr>
          <a:xfrm>
            <a:off x="96542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 Nb</a:t>
            </a:r>
          </a:p>
        </p:txBody>
      </p:sp>
      <p:sp>
        <p:nvSpPr>
          <p:cNvPr id="157" name="T157"/>
          <p:cNvSpPr/>
          <p:nvPr/>
        </p:nvSpPr>
        <p:spPr>
          <a:xfrm>
            <a:off x="103257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58" name="T158"/>
          <p:cNvSpPr/>
          <p:nvPr/>
        </p:nvSpPr>
        <p:spPr>
          <a:xfrm>
            <a:off x="10997212" y="37856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59" name="R159"/>
          <p:cNvSpPr/>
          <p:nvPr/>
        </p:nvSpPr>
        <p:spPr>
          <a:xfrm>
            <a:off x="548640" y="4014216"/>
            <a:ext cx="11092640" cy="228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0" name="T160"/>
          <p:cNvSpPr/>
          <p:nvPr/>
        </p:nvSpPr>
        <p:spPr>
          <a:xfrm>
            <a:off x="576072" y="4014216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SkyWater / D-Wave recipe</a:t>
            </a:r>
          </a:p>
        </p:txBody>
      </p:sp>
      <p:sp>
        <p:nvSpPr>
          <p:cNvPr id="161" name="T161"/>
          <p:cNvSpPr/>
          <p:nvPr/>
        </p:nvSpPr>
        <p:spPr>
          <a:xfrm>
            <a:off x="1856232" y="4014216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</a:p>
        </p:txBody>
      </p:sp>
      <p:sp>
        <p:nvSpPr>
          <p:cNvPr id="162" name="T162"/>
          <p:cNvSpPr/>
          <p:nvPr/>
        </p:nvSpPr>
        <p:spPr>
          <a:xfrm>
            <a:off x="22677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QuamCore</a:t>
            </a:r>
          </a:p>
        </p:txBody>
      </p:sp>
      <p:sp>
        <p:nvSpPr>
          <p:cNvPr id="163" name="T163"/>
          <p:cNvSpPr/>
          <p:nvPr/>
        </p:nvSpPr>
        <p:spPr>
          <a:xfrm>
            <a:off x="29392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64" name="T164"/>
          <p:cNvSpPr/>
          <p:nvPr/>
        </p:nvSpPr>
        <p:spPr>
          <a:xfrm>
            <a:off x="36107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◐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NGC’s</a:t>
            </a:r>
          </a:p>
        </p:txBody>
      </p:sp>
      <p:sp>
        <p:nvSpPr>
          <p:cNvPr id="165" name="T165"/>
          <p:cNvSpPr/>
          <p:nvPr/>
        </p:nvSpPr>
        <p:spPr>
          <a:xfrm>
            <a:off x="42822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66" name="T166"/>
          <p:cNvSpPr/>
          <p:nvPr/>
        </p:nvSpPr>
        <p:spPr>
          <a:xfrm>
            <a:off x="49537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67" name="T167"/>
          <p:cNvSpPr/>
          <p:nvPr/>
        </p:nvSpPr>
        <p:spPr>
          <a:xfrm>
            <a:off x="56252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68" name="T168"/>
          <p:cNvSpPr/>
          <p:nvPr/>
        </p:nvSpPr>
        <p:spPr>
          <a:xfrm>
            <a:off x="62967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69" name="T169"/>
          <p:cNvSpPr/>
          <p:nvPr/>
        </p:nvSpPr>
        <p:spPr>
          <a:xfrm>
            <a:off x="69682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70" name="T170"/>
          <p:cNvSpPr/>
          <p:nvPr/>
        </p:nvSpPr>
        <p:spPr>
          <a:xfrm>
            <a:off x="76397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71" name="T171"/>
          <p:cNvSpPr/>
          <p:nvPr/>
        </p:nvSpPr>
        <p:spPr>
          <a:xfrm>
            <a:off x="83112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recipe</a:t>
            </a:r>
          </a:p>
        </p:txBody>
      </p:sp>
      <p:sp>
        <p:nvSpPr>
          <p:cNvPr id="172" name="T172"/>
          <p:cNvSpPr/>
          <p:nvPr/>
        </p:nvSpPr>
        <p:spPr>
          <a:xfrm>
            <a:off x="89827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73" name="T173"/>
          <p:cNvSpPr/>
          <p:nvPr/>
        </p:nvSpPr>
        <p:spPr>
          <a:xfrm>
            <a:off x="96542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6+</a:t>
            </a:r>
          </a:p>
        </p:txBody>
      </p:sp>
      <p:sp>
        <p:nvSpPr>
          <p:cNvPr id="174" name="T174"/>
          <p:cNvSpPr/>
          <p:nvPr/>
        </p:nvSpPr>
        <p:spPr>
          <a:xfrm>
            <a:off x="103257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75" name="T175"/>
          <p:cNvSpPr/>
          <p:nvPr/>
        </p:nvSpPr>
        <p:spPr>
          <a:xfrm>
            <a:off x="10997212" y="4014216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176" name="T176"/>
          <p:cNvSpPr/>
          <p:nvPr/>
        </p:nvSpPr>
        <p:spPr>
          <a:xfrm>
            <a:off x="548640" y="4242816"/>
            <a:ext cx="110926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Platforms and capability fabs — no logic made</a:t>
            </a:r>
          </a:p>
        </p:txBody>
      </p:sp>
      <p:sp>
        <p:nvSpPr>
          <p:cNvPr id="177" name="T177"/>
          <p:cNvSpPr/>
          <p:nvPr/>
        </p:nvSpPr>
        <p:spPr>
          <a:xfrm>
            <a:off x="576072" y="4416552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imec</a:t>
            </a:r>
          </a:p>
        </p:txBody>
      </p:sp>
      <p:sp>
        <p:nvSpPr>
          <p:cNvPr id="178" name="T178"/>
          <p:cNvSpPr/>
          <p:nvPr/>
        </p:nvSpPr>
        <p:spPr>
          <a:xfrm>
            <a:off x="1856232" y="4416552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</a:t>
            </a:r>
          </a:p>
        </p:txBody>
      </p:sp>
      <p:sp>
        <p:nvSpPr>
          <p:cNvPr id="179" name="T179"/>
          <p:cNvSpPr/>
          <p:nvPr/>
        </p:nvSpPr>
        <p:spPr>
          <a:xfrm>
            <a:off x="22677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80" name="T180"/>
          <p:cNvSpPr/>
          <p:nvPr/>
        </p:nvSpPr>
        <p:spPr>
          <a:xfrm>
            <a:off x="29392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81" name="T181"/>
          <p:cNvSpPr/>
          <p:nvPr/>
        </p:nvSpPr>
        <p:spPr>
          <a:xfrm>
            <a:off x="36107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82" name="T182"/>
          <p:cNvSpPr/>
          <p:nvPr/>
        </p:nvSpPr>
        <p:spPr>
          <a:xfrm>
            <a:off x="42822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83" name="T183"/>
          <p:cNvSpPr/>
          <p:nvPr/>
        </p:nvSpPr>
        <p:spPr>
          <a:xfrm>
            <a:off x="49537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design</a:t>
            </a:r>
          </a:p>
        </p:txBody>
      </p:sp>
      <p:sp>
        <p:nvSpPr>
          <p:cNvPr id="184" name="T184"/>
          <p:cNvSpPr/>
          <p:nvPr/>
        </p:nvSpPr>
        <p:spPr>
          <a:xfrm>
            <a:off x="56252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85" name="T185"/>
          <p:cNvSpPr/>
          <p:nvPr/>
        </p:nvSpPr>
        <p:spPr>
          <a:xfrm>
            <a:off x="62967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design</a:t>
            </a:r>
          </a:p>
        </p:txBody>
      </p:sp>
      <p:sp>
        <p:nvSpPr>
          <p:cNvPr id="186" name="T186"/>
          <p:cNvSpPr/>
          <p:nvPr/>
        </p:nvSpPr>
        <p:spPr>
          <a:xfrm>
            <a:off x="69682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JSRAM</a:t>
            </a:r>
          </a:p>
        </p:txBody>
      </p:sp>
      <p:sp>
        <p:nvSpPr>
          <p:cNvPr id="187" name="T187"/>
          <p:cNvSpPr/>
          <p:nvPr/>
        </p:nvSpPr>
        <p:spPr>
          <a:xfrm>
            <a:off x="76397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88" name="T188"/>
          <p:cNvSpPr/>
          <p:nvPr/>
        </p:nvSpPr>
        <p:spPr>
          <a:xfrm>
            <a:off x="83112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&gt;2.5</a:t>
            </a:r>
          </a:p>
        </p:txBody>
      </p:sp>
      <p:sp>
        <p:nvSpPr>
          <p:cNvPr id="189" name="T189"/>
          <p:cNvSpPr/>
          <p:nvPr/>
        </p:nvSpPr>
        <p:spPr>
          <a:xfrm>
            <a:off x="89827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NbTiN</a:t>
            </a:r>
          </a:p>
        </p:txBody>
      </p:sp>
      <p:sp>
        <p:nvSpPr>
          <p:cNvPr id="190" name="T190"/>
          <p:cNvSpPr/>
          <p:nvPr/>
        </p:nvSpPr>
        <p:spPr>
          <a:xfrm>
            <a:off x="96542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2-lvl</a:t>
            </a:r>
          </a:p>
        </p:txBody>
      </p:sp>
      <p:sp>
        <p:nvSpPr>
          <p:cNvPr id="191" name="T191"/>
          <p:cNvSpPr/>
          <p:nvPr/>
        </p:nvSpPr>
        <p:spPr>
          <a:xfrm>
            <a:off x="103257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92" name="T192"/>
          <p:cNvSpPr/>
          <p:nvPr/>
        </p:nvSpPr>
        <p:spPr>
          <a:xfrm>
            <a:off x="10997212" y="44165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93" name="R193"/>
          <p:cNvSpPr/>
          <p:nvPr/>
        </p:nvSpPr>
        <p:spPr>
          <a:xfrm>
            <a:off x="548640" y="4645152"/>
            <a:ext cx="11092640" cy="228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4" name="T194"/>
          <p:cNvSpPr/>
          <p:nvPr/>
        </p:nvSpPr>
        <p:spPr>
          <a:xfrm>
            <a:off x="576072" y="4645152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Nagoya University</a:t>
            </a:r>
          </a:p>
        </p:txBody>
      </p:sp>
      <p:sp>
        <p:nvSpPr>
          <p:cNvPr id="195" name="T195"/>
          <p:cNvSpPr/>
          <p:nvPr/>
        </p:nvSpPr>
        <p:spPr>
          <a:xfrm>
            <a:off x="1856232" y="4645152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</a:t>
            </a:r>
          </a:p>
        </p:txBody>
      </p:sp>
      <p:sp>
        <p:nvSpPr>
          <p:cNvPr id="196" name="T196"/>
          <p:cNvSpPr/>
          <p:nvPr/>
        </p:nvSpPr>
        <p:spPr>
          <a:xfrm>
            <a:off x="22677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97" name="T197"/>
          <p:cNvSpPr/>
          <p:nvPr/>
        </p:nvSpPr>
        <p:spPr>
          <a:xfrm>
            <a:off x="29392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98" name="T198"/>
          <p:cNvSpPr/>
          <p:nvPr/>
        </p:nvSpPr>
        <p:spPr>
          <a:xfrm>
            <a:off x="36107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199" name="T199"/>
          <p:cNvSpPr/>
          <p:nvPr/>
        </p:nvSpPr>
        <p:spPr>
          <a:xfrm>
            <a:off x="42822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00" name="T200"/>
          <p:cNvSpPr/>
          <p:nvPr/>
        </p:nvSpPr>
        <p:spPr>
          <a:xfrm>
            <a:off x="49537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01" name="T201"/>
          <p:cNvSpPr/>
          <p:nvPr/>
        </p:nvSpPr>
        <p:spPr>
          <a:xfrm>
            <a:off x="56252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02" name="T202"/>
          <p:cNvSpPr/>
          <p:nvPr/>
        </p:nvSpPr>
        <p:spPr>
          <a:xfrm>
            <a:off x="62967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03" name="T203"/>
          <p:cNvSpPr/>
          <p:nvPr/>
        </p:nvSpPr>
        <p:spPr>
          <a:xfrm>
            <a:off x="69682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SR 2016</a:t>
            </a:r>
          </a:p>
        </p:txBody>
      </p:sp>
      <p:sp>
        <p:nvSpPr>
          <p:cNvPr id="204" name="T204"/>
          <p:cNvSpPr/>
          <p:nvPr/>
        </p:nvSpPr>
        <p:spPr>
          <a:xfrm>
            <a:off x="76397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PdNi</a:t>
            </a:r>
          </a:p>
        </p:txBody>
      </p:sp>
      <p:sp>
        <p:nvSpPr>
          <p:cNvPr id="205" name="T205"/>
          <p:cNvSpPr/>
          <p:nvPr/>
        </p:nvSpPr>
        <p:spPr>
          <a:xfrm>
            <a:off x="83112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206" name="T206"/>
          <p:cNvSpPr/>
          <p:nvPr/>
        </p:nvSpPr>
        <p:spPr>
          <a:xfrm>
            <a:off x="89827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207" name="T207"/>
          <p:cNvSpPr/>
          <p:nvPr/>
        </p:nvSpPr>
        <p:spPr>
          <a:xfrm>
            <a:off x="96542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208" name="T208"/>
          <p:cNvSpPr/>
          <p:nvPr/>
        </p:nvSpPr>
        <p:spPr>
          <a:xfrm>
            <a:off x="103257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209" name="T209"/>
          <p:cNvSpPr/>
          <p:nvPr/>
        </p:nvSpPr>
        <p:spPr>
          <a:xfrm>
            <a:off x="10997212" y="46451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210" name="T210"/>
          <p:cNvSpPr/>
          <p:nvPr/>
        </p:nvSpPr>
        <p:spPr>
          <a:xfrm>
            <a:off x="576072" y="4873752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MIT.nano</a:t>
            </a:r>
          </a:p>
        </p:txBody>
      </p:sp>
      <p:sp>
        <p:nvSpPr>
          <p:cNvPr id="211" name="T211"/>
          <p:cNvSpPr/>
          <p:nvPr/>
        </p:nvSpPr>
        <p:spPr>
          <a:xfrm>
            <a:off x="1856232" y="4873752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</a:t>
            </a:r>
          </a:p>
        </p:txBody>
      </p:sp>
      <p:sp>
        <p:nvSpPr>
          <p:cNvPr id="212" name="T212"/>
          <p:cNvSpPr/>
          <p:nvPr/>
        </p:nvSpPr>
        <p:spPr>
          <a:xfrm>
            <a:off x="22677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13" name="T213"/>
          <p:cNvSpPr/>
          <p:nvPr/>
        </p:nvSpPr>
        <p:spPr>
          <a:xfrm>
            <a:off x="29392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14" name="T214"/>
          <p:cNvSpPr/>
          <p:nvPr/>
        </p:nvSpPr>
        <p:spPr>
          <a:xfrm>
            <a:off x="36107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15" name="T215"/>
          <p:cNvSpPr/>
          <p:nvPr/>
        </p:nvSpPr>
        <p:spPr>
          <a:xfrm>
            <a:off x="42822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16" name="T216"/>
          <p:cNvSpPr/>
          <p:nvPr/>
        </p:nvSpPr>
        <p:spPr>
          <a:xfrm>
            <a:off x="49537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17" name="T217"/>
          <p:cNvSpPr/>
          <p:nvPr/>
        </p:nvSpPr>
        <p:spPr>
          <a:xfrm>
            <a:off x="56252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18" name="T218"/>
          <p:cNvSpPr/>
          <p:nvPr/>
        </p:nvSpPr>
        <p:spPr>
          <a:xfrm>
            <a:off x="62967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19" name="T219"/>
          <p:cNvSpPr/>
          <p:nvPr/>
        </p:nvSpPr>
        <p:spPr>
          <a:xfrm>
            <a:off x="69682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2.6 Mb/cm²</a:t>
            </a:r>
          </a:p>
        </p:txBody>
      </p:sp>
      <p:sp>
        <p:nvSpPr>
          <p:cNvPr id="220" name="T220"/>
          <p:cNvSpPr/>
          <p:nvPr/>
        </p:nvSpPr>
        <p:spPr>
          <a:xfrm>
            <a:off x="76397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21" name="T221"/>
          <p:cNvSpPr/>
          <p:nvPr/>
        </p:nvSpPr>
        <p:spPr>
          <a:xfrm>
            <a:off x="83112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22" name="T222"/>
          <p:cNvSpPr/>
          <p:nvPr/>
        </p:nvSpPr>
        <p:spPr>
          <a:xfrm>
            <a:off x="89827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NbN</a:t>
            </a:r>
          </a:p>
        </p:txBody>
      </p:sp>
      <p:sp>
        <p:nvSpPr>
          <p:cNvPr id="223" name="T223"/>
          <p:cNvSpPr/>
          <p:nvPr/>
        </p:nvSpPr>
        <p:spPr>
          <a:xfrm>
            <a:off x="96542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24" name="T224"/>
          <p:cNvSpPr/>
          <p:nvPr/>
        </p:nvSpPr>
        <p:spPr>
          <a:xfrm>
            <a:off x="103257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25" name="T225"/>
          <p:cNvSpPr/>
          <p:nvPr/>
        </p:nvSpPr>
        <p:spPr>
          <a:xfrm>
            <a:off x="10997212" y="48737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26" name="R226"/>
          <p:cNvSpPr/>
          <p:nvPr/>
        </p:nvSpPr>
        <p:spPr>
          <a:xfrm>
            <a:off x="548640" y="5102352"/>
            <a:ext cx="11092640" cy="228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7" name="T227"/>
          <p:cNvSpPr/>
          <p:nvPr/>
        </p:nvSpPr>
        <p:spPr>
          <a:xfrm>
            <a:off x="576072" y="5102352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VTT  (qubits)</a:t>
            </a:r>
          </a:p>
        </p:txBody>
      </p:sp>
      <p:sp>
        <p:nvSpPr>
          <p:cNvPr id="228" name="T228"/>
          <p:cNvSpPr/>
          <p:nvPr/>
        </p:nvSpPr>
        <p:spPr>
          <a:xfrm>
            <a:off x="1856232" y="5102352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</a:p>
        </p:txBody>
      </p:sp>
      <p:sp>
        <p:nvSpPr>
          <p:cNvPr id="229" name="T229"/>
          <p:cNvSpPr/>
          <p:nvPr/>
        </p:nvSpPr>
        <p:spPr>
          <a:xfrm>
            <a:off x="22677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0" name="T230"/>
          <p:cNvSpPr/>
          <p:nvPr/>
        </p:nvSpPr>
        <p:spPr>
          <a:xfrm>
            <a:off x="29392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1" name="T231"/>
          <p:cNvSpPr/>
          <p:nvPr/>
        </p:nvSpPr>
        <p:spPr>
          <a:xfrm>
            <a:off x="36107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2" name="T232"/>
          <p:cNvSpPr/>
          <p:nvPr/>
        </p:nvSpPr>
        <p:spPr>
          <a:xfrm>
            <a:off x="42822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3" name="T233"/>
          <p:cNvSpPr/>
          <p:nvPr/>
        </p:nvSpPr>
        <p:spPr>
          <a:xfrm>
            <a:off x="49537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4" name="T234"/>
          <p:cNvSpPr/>
          <p:nvPr/>
        </p:nvSpPr>
        <p:spPr>
          <a:xfrm>
            <a:off x="56252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5" name="T235"/>
          <p:cNvSpPr/>
          <p:nvPr/>
        </p:nvSpPr>
        <p:spPr>
          <a:xfrm>
            <a:off x="62967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6" name="T236"/>
          <p:cNvSpPr/>
          <p:nvPr/>
        </p:nvSpPr>
        <p:spPr>
          <a:xfrm>
            <a:off x="69682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7" name="T237"/>
          <p:cNvSpPr/>
          <p:nvPr/>
        </p:nvSpPr>
        <p:spPr>
          <a:xfrm>
            <a:off x="76397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38" name="T238"/>
          <p:cNvSpPr/>
          <p:nvPr/>
        </p:nvSpPr>
        <p:spPr>
          <a:xfrm>
            <a:off x="83112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</a:p>
        </p:txBody>
      </p:sp>
      <p:sp>
        <p:nvSpPr>
          <p:cNvPr id="239" name="T239"/>
          <p:cNvSpPr/>
          <p:nvPr/>
        </p:nvSpPr>
        <p:spPr>
          <a:xfrm>
            <a:off x="89827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40" name="T240"/>
          <p:cNvSpPr/>
          <p:nvPr/>
        </p:nvSpPr>
        <p:spPr>
          <a:xfrm>
            <a:off x="96542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241" name="T241"/>
          <p:cNvSpPr/>
          <p:nvPr/>
        </p:nvSpPr>
        <p:spPr>
          <a:xfrm>
            <a:off x="103257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offered</a:t>
            </a:r>
          </a:p>
        </p:txBody>
      </p:sp>
      <p:sp>
        <p:nvSpPr>
          <p:cNvPr id="242" name="T242"/>
          <p:cNvSpPr/>
          <p:nvPr/>
        </p:nvSpPr>
        <p:spPr>
          <a:xfrm>
            <a:off x="10997212" y="51023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</a:p>
        </p:txBody>
      </p:sp>
      <p:sp>
        <p:nvSpPr>
          <p:cNvPr id="243" name="T243"/>
          <p:cNvSpPr/>
          <p:nvPr/>
        </p:nvSpPr>
        <p:spPr>
          <a:xfrm>
            <a:off x="576072" y="5330952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QuantWare  (qubits)</a:t>
            </a:r>
          </a:p>
        </p:txBody>
      </p:sp>
      <p:sp>
        <p:nvSpPr>
          <p:cNvPr id="244" name="T244"/>
          <p:cNvSpPr/>
          <p:nvPr/>
        </p:nvSpPr>
        <p:spPr>
          <a:xfrm>
            <a:off x="1856232" y="5330952"/>
            <a:ext cx="3566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</a:p>
        </p:txBody>
      </p:sp>
      <p:sp>
        <p:nvSpPr>
          <p:cNvPr id="245" name="T245"/>
          <p:cNvSpPr/>
          <p:nvPr/>
        </p:nvSpPr>
        <p:spPr>
          <a:xfrm>
            <a:off x="22677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46" name="T246"/>
          <p:cNvSpPr/>
          <p:nvPr/>
        </p:nvSpPr>
        <p:spPr>
          <a:xfrm>
            <a:off x="29392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47" name="T247"/>
          <p:cNvSpPr/>
          <p:nvPr/>
        </p:nvSpPr>
        <p:spPr>
          <a:xfrm>
            <a:off x="36107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48" name="T248"/>
          <p:cNvSpPr/>
          <p:nvPr/>
        </p:nvSpPr>
        <p:spPr>
          <a:xfrm>
            <a:off x="42822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49" name="T249"/>
          <p:cNvSpPr/>
          <p:nvPr/>
        </p:nvSpPr>
        <p:spPr>
          <a:xfrm>
            <a:off x="49537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50" name="T250"/>
          <p:cNvSpPr/>
          <p:nvPr/>
        </p:nvSpPr>
        <p:spPr>
          <a:xfrm>
            <a:off x="56252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51" name="T251"/>
          <p:cNvSpPr/>
          <p:nvPr/>
        </p:nvSpPr>
        <p:spPr>
          <a:xfrm>
            <a:off x="62967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52" name="T252"/>
          <p:cNvSpPr/>
          <p:nvPr/>
        </p:nvSpPr>
        <p:spPr>
          <a:xfrm>
            <a:off x="69682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53" name="T253"/>
          <p:cNvSpPr/>
          <p:nvPr/>
        </p:nvSpPr>
        <p:spPr>
          <a:xfrm>
            <a:off x="76397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54" name="T254"/>
          <p:cNvSpPr/>
          <p:nvPr/>
        </p:nvSpPr>
        <p:spPr>
          <a:xfrm>
            <a:off x="83112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</a:p>
        </p:txBody>
      </p:sp>
      <p:sp>
        <p:nvSpPr>
          <p:cNvPr id="255" name="T255"/>
          <p:cNvSpPr/>
          <p:nvPr/>
        </p:nvSpPr>
        <p:spPr>
          <a:xfrm>
            <a:off x="89827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</a:p>
        </p:txBody>
      </p:sp>
      <p:sp>
        <p:nvSpPr>
          <p:cNvPr id="256" name="T256"/>
          <p:cNvSpPr/>
          <p:nvPr/>
        </p:nvSpPr>
        <p:spPr>
          <a:xfrm>
            <a:off x="96542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</a:p>
        </p:txBody>
      </p:sp>
      <p:sp>
        <p:nvSpPr>
          <p:cNvPr id="257" name="T257"/>
          <p:cNvSpPr/>
          <p:nvPr/>
        </p:nvSpPr>
        <p:spPr>
          <a:xfrm>
            <a:off x="103257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◐</a:t>
            </a:r>
            <a:r>
              <a:rPr lang="en-US" sz="7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VIO</a:t>
            </a:r>
          </a:p>
        </p:txBody>
      </p:sp>
      <p:sp>
        <p:nvSpPr>
          <p:cNvPr id="258" name="T258"/>
          <p:cNvSpPr/>
          <p:nvPr/>
        </p:nvSpPr>
        <p:spPr>
          <a:xfrm>
            <a:off x="10997212" y="5330952"/>
            <a:ext cx="6166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</a:p>
        </p:txBody>
      </p:sp>
      <p:sp>
        <p:nvSpPr>
          <p:cNvPr id="259" name="R259"/>
          <p:cNvSpPr/>
          <p:nvPr/>
        </p:nvSpPr>
        <p:spPr>
          <a:xfrm>
            <a:off x="548640" y="5650992"/>
            <a:ext cx="11092640" cy="41148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0" name="T260"/>
          <p:cNvSpPr/>
          <p:nvPr/>
        </p:nvSpPr>
        <p:spPr>
          <a:xfrm>
            <a:off x="731520" y="5715000"/>
            <a:ext cx="107268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as: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row per fab — what it has made on the left, what its process can do on the right. RSFQ is the only family with more than four fabricators; AQFP has three; RQL has never had a line of its own, and Northrop is almost certainly fabless. PCL, PML, FPL, SSBF, DSFQ, xSFQ, self-timed SFQ and QPSJ have never been fabricated anywhere: the roadmap’s twenty-two families are six in silicon. The capabilities scaled SCE needs sit in fabs that make no logic — π-junctions in two Japanese joint-research fabs, TSV and bump in qubit fabs — while imec has no TSV in any of its fourteen ASC 2026 items. For an outsider with a design and no insider there are four routes: tariff (AIST), quote (SEEQC), demand-triggered run (IPHT), negotiated contract (SkyWater). Each fab’s name opens its profile (pp. 18–31).</a:t>
            </a:r>
          </a:p>
        </p:txBody>
      </p:sp>
      <p:sp>
        <p:nvSpPr>
          <p:cNvPr id="261" name="T261"/>
          <p:cNvSpPr/>
          <p:nvPr/>
        </p:nvSpPr>
        <p:spPr>
          <a:xfrm>
            <a:off x="548640" y="6108192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7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fabricated and measured, dated · ◐ made for a customer, or attribution incomplete / contested · ○ designed or announced only · ▽ withdrawn · – searched, not found · “·” not assessed. Access: $ published tariff · Q quote · R demand-triggered run · C negotiated contract · G government instrument only · J joint research only · U user programme (you bring the process) · X Entity-listed. High-Jc cells give Jc in mA/µm². Qodeh survey, September 2026: 31 organisations examined, one dossier per fab, every cell dated and sourced; T1 unless marked. Full references: p. 17.</a:t>
            </a:r>
          </a:p>
        </p:txBody>
      </p:sp>
      <p:sp>
        <p:nvSpPr>
          <p:cNvPr id="262" name="T262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263" name="T263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Watchlist 2026–27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events that move the scenario weights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486400" cy="4297680"/>
          </a:xfrm>
          <a:prstGeom prst="rect">
            <a:avLst/>
          </a:prstGeom>
          <a:solidFill>
            <a:srgbClr val="F0F7F0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MOVE THE NUMBERS UP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22960" y="2194560"/>
            <a:ext cx="4983480" cy="3611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two-qubit entangling gate driven by SFQ or RQL pulses — zero experiments worldwide; the highest-information event on this list and the gate on the QC-control thesis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imec's first 300-mm logic silicon — IEDM 2025 gave process advances only; of its fourteen ASC 2026 entries (eleven imec-led) the two nearest a circuit are titled “Design of…” and “Modeling…”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fabricated JSRAM macro — validates the entire SCE-AI roadmap; still a projection 3.5 years after the design paper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4 K RAM beyond 64 kb — resets a 13-year record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FIRED — mK SFQ control is a field, not two programmes: NICT + Tohoku (EPJ QT, 9 Jul 2026) joins SEEQC and SIMIT/CAS + Tokyo Univ. of Science + RIKEN, probably a fourth in Shenzhen — all single-qubit only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licensable system-level RTL→GDS flow — from an EDA house, from the physical-layer vendor, or by licensing qPALACE out; the tooling gap is commercial, not technical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QuamCore test-vehicle silicon in the Nov 2026 – May 2027 window implied by the 12–18-month milestone language (SkyWater, 6 Nov 2025) — the first mK-native SFQ fabric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Snowcap tapeout or architecture disclosure — and whether its fab and PCL licence get named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SEEQC IPO pricing — its S-1 was filed 29 Jun 2026 with the SPAC still pending; the SPAC was terminated 25 Aug and the S-1 amended 28 Aug; the first SCE pure-play now approaches the market on its own registration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major government or defense superconducting-digital programme — watch “Anderon” reaching definitive documents (nothing signed, no executive named since the May-2026 announcement) and SUPREME's 2027 PDKs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π-junction phase-battery circuits at ≥10³ JJ on foundry Nb — a cell-size lever for RSFQ and AQFP alike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336792" y="1600200"/>
            <a:ext cx="5486400" cy="4297680"/>
          </a:xfrm>
          <a:prstGeom prst="rect">
            <a:avLst/>
          </a:prstGeom>
          <a:solidFill>
            <a:srgbClr val="FBF1F0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8" name="Text 6"/>
          <p:cNvSpPr/>
          <p:nvPr/>
        </p:nvSpPr>
        <p:spPr>
          <a:xfrm>
            <a:off x="6611112" y="18288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MOVE THE NUMBERS DOWN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611112" y="2194560"/>
            <a:ext cx="4983480" cy="3611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IonQ–SkyWater integration: continuity pledged at close, but the FTC's behavioural order failed of adoption on an equally divided Commission — nothing binds the new owner to keep serving rivals. First checkpoint: IonQ investor day, 8 Sep 2026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SkyWater documentary window is already shut — Form 15 filed 10 Aug 2026; observability now runs through D-Wave's and IonQ's filings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imec platform slip — metric: no ≥10³-JJ clocked logic on 300 mm and no fabricated JSRAM array by end-2027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Cryo-CMOS full control at ≤10 µW/qubit — the 4 K-budget line at 10⁵ qubits; the nearest published anchor is a spin-qubit charge-readout IC at 18.5 µW/qubit (ISSCC 2025), a different modality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Photonic links and mK multiplexing maturing — fibre ~3 pW/line vs ~14 nW for 0.085″ stainless-steel coax; imec's 200 pW mK mux. Every control line they replace weakens the wiring-wall premise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Superconducting design automation resting on soft-funded academic flows — qPALACE (ColdFlux lineage; v2 reported under NSF DISCoVER) and SuperFlow (NSF Expedition + JST FOREST, AQFP-only); neither is publicly distributed and neither carries a maintenance commitment. The most likely quiet failure in the tooling layer</a:t>
            </a:r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quantum funding winter — freezes the QC-control bridge; defense RF becomes the floor</a:t>
            </a:r>
            <a:endParaRPr lang="en-US" sz="900" dirty="0"/>
          </a:p>
          <a:p>
            <a:pPr marL="152400" indent="-152400">
              <a:spcAft>
                <a:spcPts val="480"/>
              </a:spcAft>
              <a:buSzPct val="100000"/>
              <a:buChar char="▸"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Flux-trapping or yield surprises at &gt;10⁶ JJ integration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map to the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scenario drivers (p. 9)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 gates (p. 10)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or the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funding ledgers (p. 8)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Watch venues: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ASC 2026 (Sep 6–11, Pittsburgh)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eleven imec-led items (fourteen with co-authored)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IEDM 2026 (12–16 Dec, San Francisco) · IEDM 2027 (4–8 Dec)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ISS (Japan, annual)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sources behind this Monitor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623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PEER-REVIEWED LITERATURE &amp; PREPRINTS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48640" y="1609344"/>
            <a:ext cx="5623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 &amp; records: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Likharev &amp; Semenov, IEEE TAS 1 (1991)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Chen et al., IEEE TAS 9 (1999)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Mukhanov, IEEE TAS 21 (2011)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Herr et al., JAP 109 (2011)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Herr et al., JAP 113 (2013)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Takeuchi et al., APL 102 (2013)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APL 114 (2019)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Sci. Rep. 4 (2014)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Sci. Rep. 7 (2017)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npj QI 10 (2024)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Ayala et al., IEEE JSSC 56 (2021)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Van Duzer et al., IEEE TASC 23 (2013)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48640" y="2331720"/>
            <a:ext cx="5623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Fabrication &amp; scaling: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Tolpygo et al., IEEE TAS 25 (2015)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IEEE TAS 29 (2019)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Golden et al., arXiv:2501.03343 (2025)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Tolpygo et al., arXiv:2411.04045 (2024)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imec: IEDM 2024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IEDM 2025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IITC 2026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Kundu et al. (imec), arXiv:2411.08645 (2024)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Herr et al., APL 122 (2023)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Medeiros et al., Nature Electronics 9 (2026)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Krylov, Jabbari &amp; Friedman, Springer (2024)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548640" y="3054096"/>
            <a:ext cx="562356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control &amp; decode: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Liu et al., arXiv:2604.05693 (2026)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Lecocq et al., Nature 591 (2021)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Fallik et al., arXiv:2603.16608 (2026)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Krinner et al., EPJ QT 6:2 (2019)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Bardin et al., IEEE JSSC 54 (2019)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Underwood et al., PRX Quantum 5 (2024)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Acharya et al., Nature Electronics 6 (2023)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McDermott &amp; Vavilov, PR Applied 2 (2014)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McDermott et al., QST 3 (2018)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Leonard et al., PR Applied 11 (2019)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Liu et al., PRX Quantum 4 (2023)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SEEQC et al., Nature Electronics 9 (2026)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Quantum AI, Nature 638 (2025)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Ueno et al., DAC (2021)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HPCA (2022)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Holmes et al., ISCA (2020)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48640" y="4160520"/>
            <a:ext cx="5623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DATASHEETS &amp; TECHNICAL SPECIFICATIONS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48640" y="4398264"/>
            <a:ext cx="5623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NVIDIA H100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NVIDIA B200 / Blackwell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Cryomech PT415 (Bluefors)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Bluefors XLD/XLDsl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Oxford Instruments Proteox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MIT Lincoln Laboratory foundry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FLUXONICS RSFQ1H rules  ·  SUN Magnetics product line — InductEx, InductEx-LVS, TetraHenry, JoSIM-Pro (paid licence tiers since 2017)  ·  SEEQC foundry process menu  ·  HYPRES #S45/100/200 design rules Rev. 10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CMOS node data (ISSCC 2025 / IEEE Spectrum)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446520" y="1371600"/>
            <a:ext cx="5239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FILINGS &amp; DISCLOSURES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446520" y="1609344"/>
            <a:ext cx="523951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QuamCore PCT WO2025243306A2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Northrop US9652571B2 (RTL→GDSII)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D-Wave (QBTS) 10-K FY2025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SkyWater (SKYT) 10-K FY2025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IonQ–SkyWater close (31 Jul 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SEEQC registration statement (28 Aug 2026) &amp; Allegro SPAC termination (25 Aug 2026)  ·  FTC Matter 2610061 (behavioural order failed of adoption)  ·  SkyWater Form 15-12G (10 Aug 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SEEQC $30M (TechCrunch, Jan 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SEEQC Series A (BusinessWire, 2020)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Snowcap Compute launch (Jun 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QuamCore Series A (Ctech, Aug 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NVIDIA NVQLink (Oct 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SkyWater–QuamCore (Nov 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D-Wave Advantage2 GA (May 2025)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446520" y="2779776"/>
            <a:ext cx="5239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&amp; PROGRAM DOCUMENTS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446520" y="3017520"/>
            <a:ext cx="52395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AIST QuFab (tariff foundry service)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IARPA C3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IARPA SuperTools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DARPA QBI — IBM × SEEQC (Jun 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JST Moonshot Goal 6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 DOE “Accelerate” (Sep 2023)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NSA Superconducting Technology Assessment (2005)  ·  NSF DISCoVER Expedition — D. S. Holmes, “DISCoVER Expedition Status (qPALACE v2),” ISEC 2025  ·  AIST QuFab price list &amp; terms of use (2026)  ·  METI superconducting-foundry review (Jul 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Chips-JU / NanoIC (2026)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6446520" y="3840480"/>
            <a:ext cx="5239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CONTEXT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446520" y="4078224"/>
            <a:ext cx="52395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 Quantum Technology Monitor (2026)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WSTS (2025 actual; Spring-2026 forecast, Jun 2026)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MarketsandMarkets accelerator forecast (2025)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IEA, Energy &amp; AI (2025)</a:t>
            </a: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800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Europractice MPW prices (2026)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Lincoln Laboratory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research / prototyping foundry (USAF FFRDC), captive to USG sponsors — not a merchant foundry [T1 facts; T4 label]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merchant foundry; its public menu understates the line (SFQ5ee+, SMCM4m, In bumps appear only in outside papers) and it is the fab of record for Northrop's RQL; '2025 NbN self-shunted process' is junction work, not a released node.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Lexington / Hanscom AFB, Massachusetts, USA — Microelectronics Laboratory (MEL) inside the Microsystems Prototyping Foundry; 200 mm wafers, 90 nm-class tooling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MIT-operated Dept of War (ex-DoD) FFRDC sponsored by the USAF; cost-reimbursement, no fee. No change of control; contract vehicle changed 2025-04-01: FA8702-15-D-0001 → FA8702-25-D-B002 (to 2035; ~US$12.2 bn ceiling [T2])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the USG a domestic, trusted, high-yield SCE IC source while advancing the node itself; sponsor task orders, no product revenue. SFQ digital family and the SQUILL qubit foundry share the fab but have separate access models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USAF FFRDC primes FA8702-15-D-0001 (2015–25) and FA8702-25-D-B002 (2025–35), no fee [T1]; LPS seeded SQUILL 2021, multiyear 2023 [T1]; IARPA C3/cryogenic computing widely associated, no contract number found [T3]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USG-mediated: USAF FFRDC task order (non-DoW via IAA); industry via CRADA/SBIR-STTR; academia via collaboration; tariff, MPW, PDK NOT FOUND. Latest outside silicon: Yokohama Natl Univ AQFP, run SFQ5A9, 2024-11-06, co-authored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SFQ5ee 350 nm, 100 µA/µm², 8 Nb + MoNx kinetic inductor, Nb/Al-AlOx/Nb JJ; SFQ5hs 200 µA/µm²; SFQ5ee+ 9 Nb, 250 nm (2024); SFQ7ee 10-layer with self-shunted NbN/NbNx/NbN JJs in development (2025-12); PSE2 SIS + SFS π-junctions (2019)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runs/yr, wafer starts, turnaround unpublished; only indirect: SQUILL 400+ devices to 30+ groups (2023-07-05); run codes like SFQ5A9 imply a modest lettered run series [T4]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SFQ3ee/SFQ4ee legacy, absent from current page [T1 by absence]; SFQ6ee unused after 2020 and PSE2 absent from current menu — superseded/lapsed inferred [T4]; no MIT-LL statement of any technology being dropped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AC-biased SFQ shift registers, 108,500 JJ per 5×5 mm chip, ~1 defect per million JJs, with Stony Brook — 2025-01-06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AQFP cells and 69-stage AQFP shift registers in SFQ5ee+ (run SFQ5A9), with Yokohama National University — 2024-11-06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ELASIC 88×88 mm superconducting IC in SFQ5ee, reticles interconnected without stitching — 2023-07-21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Northrop Grumman RQL: 72,800-JJ yield vehicles (2015) and 5×5 mm RQL chips in SFQ5ee with SMCM4m MCM carrier + In bumps (2021-04-28)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Self-shunted NbN/NbNx/NbN JJs on 200 mm, Jc ~10 µA/µm² to ~1 mA/µm², IcRn ≈0.5 mV (SFQ7ee enabler) — 2025-12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SC1 / SC2 are process-development nodes from the literature, not menu items; MPW cadence, tariff, NDA terms, ITAR/EAR statement and memory arrays: NOT FOUND · Under what instrument were Yokohama National University's designs fabricated? Co-authorship is the only visible external path for SFQ digital · SFQ5ee minimum junction 700 nm vs 500 nm in different sources; SFQ7ee schedule unresolved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2025-12;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AIST QuFab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open shuttle / multi-project foundry (AIST ORP shared facility) with a published per-tool-hour tariff [T1]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Japan's most open SFQ/AQFP foundry — a foreign company has bought silicon [T1 METI] — but the 1KP RSFQ library is incomplete, 8-inch exists only in METI's roadmap, and an end-2026 business-structure decision could change access.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AIST Tsukuba Central, Japan — federation of cleanrooms (CR1–CR9 etc.), 720 m², mainly Class 1000; 100 mm (4-inch) wafers; METI roadmap 8-inch 2026–27, 12-inch early 2030s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AIST (R&amp;D agency under METI); run by G-QuAT's Quantum Device Research Team; ex-CRAVITY, rebranded Qufab 2024 (foundry service 2024-10). METI: foundry business structure to be decided by end-2026 [T1]; private operation reported [T3]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prototyping facility for quantum computers/annealers and qubit-control circuits (Nb SFQ/AQFP, Al-JJ qubit, 3-D packaging sub-lines); cost-recovery tool-time billing, not wafer pricing; Japan's de facto Nb-SFQ pilot line [T1/T2]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AIST ORP cost-recovery scheme + ARIM terms; JST Moonshot JPMJFR212B (2022–28) and JSPS JP19H05614/JP19H05615 on the 2024 qubit-control work [T1]; Qufab-specific NEDO/MEXT grant or 2025 quantum-supplement line item NOT FOUND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Open-call shuttle (2-monthly rounds), overseas eligible; export-control and 'national competitiveness' screens; overseas ×2 tool rate + 50% admin; run price on request. Foreign silicon: USC + TOBB SFQ ADC on HSTP, 2025-10, arm's-length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PHSTP: 4 Nb, 10 kA/cm², 2.4 Ω/□, 7.1×7.1 mm, 1.0 µm; 1KP (new FY2026): 4 Nb, 1 kA/cm², 1.2 Ω/□, 5×5 mm; both Nb/Al-AlOx/Nb; HSTP FY2025 only. 9/11-layer interconnect advertised but not on the shuttle menu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shuttle runs planned FY2026 (6 PHSTP + 6 1KP) [T1]; ¥320 m cumulative revenue over 312 cases since 2024-10 (~¥1 m/case) [T1 METI]; 16 external users (12 academic, 4 firms), 3 overseas; turnaround, wafer starts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HSTP absent from FY2026 menu (PHSTP absorbed its 7.1×7.1 mm reticle) [T1]; CRAVITY-era STP2/ADP2 absent from FY2025/26 calls [T1 absence; T4 'discontinued']; CRAVITY website 404 (2026-09-03); item Qufab045 gone from price list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RSFQ 17-cell library on 1KP: 13 cells correct at 100 kHz, margins &gt;60% (AND, NOR, TFF, T1FF failed) — 2025-11-21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AQFP buffer chain, AND, XOR and full adder on 1KP operated correctly at 100 kHz — 2025-11-21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SFQ ADC with digital-SQUID modulator + TFF counter on HSTP, USC + TOBB, tested in the authors' own cryocooler — 2025-10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AQFP-mux qubit-control circuit for &gt;1,000 qubits via one cable, with YNU/Tohoku/NEC, on AIST's superconducting IC process — 2024-06-03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MANA 4-bit AQFP microprocessor, 21,460 JJ, 1.4 zJ/op — YNU design on the AIST Nb process — 2020-12 [T2]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are the 3 overseas users (2 academic, 1 company)? METI counts them, names none; AIST's achievements page is still 'in preparation' · Does the end-2026 business-structure decision preserve open/overseas access? Is the METI 8-inch (2026–27) step real — AIST itself is silent · Shuttle wafer/chip price, design rules, turnaround, yield, JJ density: NOT FOUND; π-junction/magnetic, NbTiN, kinetic-inductor modules NOT FOUND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2026-09-01;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this report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will find in this Monitor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market and technology view of superconductor electronics (SCE) — digital logic, memory and mixed-signal built from Josephson junctions, whose largest branch is SFQ (Single Flux Quantum): where money is being made and invested today, how the contestable market develops to 2035, and the technological maturity that gates it. Every figure carries a source, a date, and a confidence tier.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READ THE NUMBERS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502920" cy="219456"/>
          </a:xfrm>
          <a:prstGeom prst="rect">
            <a:avLst/>
          </a:prstGeom>
          <a:solidFill>
            <a:srgbClr val="2E5EA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188720" y="3401568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Demonstrated — primary peer-reviewed / datasheet source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3813048"/>
            <a:ext cx="502920" cy="219456"/>
          </a:xfrm>
          <a:prstGeom prst="rect">
            <a:avLst/>
          </a:prstGeom>
          <a:solidFill>
            <a:srgbClr val="2E5EA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188720" y="3785616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Corroborated — multiple independents tracing to a primary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4197096"/>
            <a:ext cx="502920" cy="219456"/>
          </a:xfrm>
          <a:prstGeom prst="rect">
            <a:avLst/>
          </a:prstGeom>
          <a:solidFill>
            <a:srgbClr val="9CA3A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T3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188720" y="4169664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claim — single-source, not reproduced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48640" y="4581144"/>
            <a:ext cx="502920" cy="219456"/>
          </a:xfrm>
          <a:prstGeom prst="rect">
            <a:avLst/>
          </a:prstGeom>
          <a:solidFill>
            <a:srgbClr val="C8951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T4</a:t>
            </a:r>
            <a:endParaRPr lang="en-US" sz="850" dirty="0"/>
          </a:p>
        </p:txBody>
      </p:sp>
      <p:sp>
        <p:nvSpPr>
          <p:cNvPr id="37" name="Text 40"/>
          <p:cNvSpPr/>
          <p:nvPr/>
        </p:nvSpPr>
        <p:spPr>
          <a:xfrm>
            <a:off x="548640" y="4965192"/>
            <a:ext cx="502920" cy="219456"/>
          </a:xfrm>
          <a:prstGeom prst="rect">
            <a:avLst/>
          </a:prstGeom>
          <a:solidFill>
            <a:srgbClr val="14213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</a:t>
            </a:r>
          </a:p>
        </p:txBody>
      </p:sp>
      <p:sp>
        <p:nvSpPr>
          <p:cNvPr id="13" name="Text 11"/>
          <p:cNvSpPr/>
          <p:nvPr/>
        </p:nvSpPr>
        <p:spPr>
          <a:xfrm>
            <a:off x="1188720" y="4553712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Modeled estimate — our scenario; assumptions stated</a:t>
            </a:r>
            <a:endParaRPr lang="en-US" sz="1100" dirty="0"/>
          </a:p>
        </p:txBody>
      </p:sp>
      <p:sp>
        <p:nvSpPr>
          <p:cNvPr id="38" name="Text 41"/>
          <p:cNvSpPr/>
          <p:nvPr/>
        </p:nvSpPr>
        <p:spPr>
          <a:xfrm>
            <a:off x="1188720" y="49377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SCE-Readiness Level — a 1–9 judgment per subsystem, TRL-analogous, assigned by Qodeh on the demonstrations behind it; never blended across subsystems (p. 12)</a:t>
            </a:r>
          </a:p>
        </p:txBody>
      </p:sp>
      <p:sp>
        <p:nvSpPr>
          <p:cNvPr id="14" name="Shape 12"/>
          <p:cNvSpPr/>
          <p:nvPr/>
        </p:nvSpPr>
        <p:spPr>
          <a:xfrm>
            <a:off x="6720840" y="1417320"/>
            <a:ext cx="4892040" cy="45720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5" name="Text 13"/>
          <p:cNvSpPr/>
          <p:nvPr/>
        </p:nvSpPr>
        <p:spPr>
          <a:xfrm>
            <a:off x="704088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040880" y="2011680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01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498080" y="201168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SCE — a two-slide primer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040880" y="2395728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498080" y="2395728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Key takeaways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7040880" y="277977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498080" y="2779776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Commercialization today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7040880" y="3163824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498080" y="3163824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Investment landscape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040880" y="3547872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05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498080" y="354787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 development to 2035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7040880" y="3931920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498080" y="393192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Value at stake by market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7040880" y="4315968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07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498080" y="4315968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Technological maturity (SRL)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040880" y="470001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08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498080" y="4700016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Ecosystem &amp; players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7040880" y="5084064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09</a:t>
            </a:r>
            <a:endParaRPr lang="en-US" sz="1200" dirty="0"/>
          </a:p>
        </p:txBody>
      </p:sp>
      <p:sp>
        <p:nvSpPr>
          <p:cNvPr id="39" name="Text 42"/>
          <p:cNvSpPr/>
          <p:nvPr/>
        </p:nvSpPr>
        <p:spPr>
          <a:xfrm>
            <a:off x="7040880" y="5468112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u="sng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</a:p>
        </p:txBody>
      </p:sp>
      <p:sp>
        <p:nvSpPr>
          <p:cNvPr id="33" name="Text 31"/>
          <p:cNvSpPr/>
          <p:nvPr/>
        </p:nvSpPr>
        <p:spPr>
          <a:xfrm>
            <a:off x="7498080" y="5084064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Watchlist 2026–27</a:t>
            </a:r>
            <a:endParaRPr lang="en-US" sz="1250" dirty="0"/>
          </a:p>
        </p:txBody>
      </p:sp>
      <p:sp>
        <p:nvSpPr>
          <p:cNvPr id="40" name="Text 43"/>
          <p:cNvSpPr/>
          <p:nvPr/>
        </p:nvSpPr>
        <p:spPr>
          <a:xfrm>
            <a:off x="7498080" y="546811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Appendix — one profile per fab (pp. 18–31)</a:t>
            </a:r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figure on these slides carries its confidence tier; sources are cited per slide and compiled, grouped, in the References (p. 17). What changed since v1.0: p. 32.</a:t>
            </a:r>
            <a:endParaRPr lang="en-US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SIMIT / SELF (CAS)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institute-owned dedicated R&amp;D / pilot process platform (150 nm class), not a merchant foundry; US Entity-Listed [T2]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Nb04 (7 Nb, 15 kA/cm²), the ICT-CAS 32-bit processor (2024-06-01) and the Entity Listing are all confirmed — but the listing is quantum-justified, the RMB 1 bn programme names ICT-CAS not SIMIT, and 'JSICcompiler' is unverified.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Shanghai, China (Changning and Jiading sites per BIS listing) — Superconducting Electronics Facility (SELF); 100 mm (4-inch) wafers for the Nb digital process, platform described as 4/6-inch [T1/T2]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 institute (ex-Shanghai Institute of Metallurgy), no corporate parent; hosts the Shanghai Key Lab of Superconducting IC Technology. US BIS Entity List effective 2024-05-09 (89 FR 41886, presumption of denial, quantum justification)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Domestic superconducting IC process for SFQ logic, SNSPDs, SQUIDs and qubit control; state-grant funded, no wafer revenue; fab partner in the ICT-CAS-led CAS RMB 1 bn superconducting-computer programme [T2/T4]; SNSPDs industrialised [T2]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 Strategic Priority XDA18000000, XDB0670000; National Key R&amp;D 2021YFB0300400; NSFC 62171437, 92164101, 92576207; Shanghai S&amp;T 21DZ1101000, 25LZ2600600; Guangdong 2020B0303030002 [T1]; RMB 1 bn programme names ICT-CAS, not SIMIT [T3]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Sanctioned (US Entity List); no open priced service — PDK pages unreachable (TLS); MPW, price list, terms NOT FOUND. Silicon to domestic partners (ICT-CAS, 2024-06-01) and a Japanese co-author (Tokyo Univ. of Science/RIKEN, 2026-04)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SIMIT Nb03 (4 Nb layers, Jc NOT FOUND; IRDS-listed 2020); Nb03P (parameters NOT FOUND); Nb04: 7 Nb + Mo resistor (3 Ω/sq), 19 masks, 15 kA/cm², 0.5 µm min JJ, CMP, Nb/Al-AlOx/Nb on 100 mm (2023) [T1]; nothing beyond Nb04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runs/yr, wafer starts, lot size or turnaround in any reachable source (EN + 中文); PDK pages unreachable, not absent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discontinued node or technology reported; the 2018-projected 770 GHz CPU prototype 'as early as 2022' appears unmet but no cancellation is stated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Millikelvin SFQ qubit controller made at SELF: &gt;99.9% avg Clifford fidelity, ~0.121 fJ/gate, 10 mK — 2026-04 (arXiv:2604.05693)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32-bit bit-parallel SFQ string-matching processor on SIMIT-Nb03P, 12 GHz, 251 GOPS/W, with ICT-CAS — 2024-06-01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RSFQ standard cells on Nb04 with −40%/+40% bias margins — 2023-04 (arXiv:2304.01588)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SUSHI neuromorphic SFQ chip on SIMIT-Nb03: 2 neurons / 6,701 JJ measured (32-neuron / 99,982-JJ version simulated only) — 2023-10 [T2]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4-Nb-layer cell library for LSI superconductor digital circuits, all-SIMIT authorship — 2025-05 (IEEE TAS)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Jc and layer count of Nb03/Nb03P unpublished; what 'P' means and how Nb03P (silicon 2024-06) relates chronologically to Nb04 (paper 2023-04) · Is there a 6-inch digital node, or is 6-inch confined to SNSPD? Capacity entirely unpublished; date of the State Key Lab renaming and CENSE founding unknown · 'JSICcompiler' RTL-to-GDSII flow NOT VERIFIED — only JSICsim (2022) and a ~2023 IEEE RTL-to-GDSII paper found; EU/Japan listings of SIMIT NOT FOUND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2026-04;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Boulder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research / metrology-production hybrid line (Boulder Microfabrication Facility) with a published instrument tariff [T1 facts; T4 label]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logic-making line with a published tariff for superconducting silicon (PJVS chips) — and its self-shunted junctions were measured at 1.5–2.7 µm and up to 3 mA/µm²; the 80-nm figure is a projection at 10 mA/µm², not a fabricated device.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Boulder Laboratories, 325 Broadway, Boulder, Colorado, USA — BMF 1,700 m² ISO 5 cleanroom; SCE processes on 3-inch (76.2 mm) Si, coupons to 150 mm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NIST, US Department of Commerce; internal facility under the NIST Act, no contract vehicle; no change of control ever [T1]. SCE work split between CTL's Superconductive Electronics Group and PML, which manages the BMF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missions on one line: realise the volt and ship it as hardware (PJVS/JAWS sold via the SRI programme), plus SFQ/microwave circuits for qubit control and energy-efficient computing; captive for R&amp;D, commercial for finished hardware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appropriations; National Quantum Initiative Act framework; DoD 'FSDL' programme (unexpanded, no number); collaborators DOE SQMS, Google, Menlo Micro; BIPM (2024-10), INTA (2023-12) and NMIs incl. CN, IN [T1]; contract numbers NOT FOUND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tariff: SRI 6000 PJVS US$30,300–344,400 + $3,000 calibration, chip-only SKUs, EXW (2026-04-27) [T1]; BMF: NIST staff and direct collaborators only; SFQ via co-authorship (PRX Quantum 2023); deliveries INTA 2023-12, BIPM 2024-10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node codes: planarized 4-Nb SFQ, self-shunted Nb/NbxSi1-x/Nb JJs 2.7 µm, 4.2 kA/cm², PdAu resistor (2019); 3-layer a-Si variant 1 kA/cm² (2023); Nb/a-Si/Nb JJs Jc 0.01–3 mA/µm², IcRn 0.8–1.56 mV (2023); PJVS &gt;270k JJ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runs/yr, wafer starts, turnaround unpublished (delivery 'case-by-case'). Indirect: 1,700 m² ISO-5, 19 deposition / 14 etch tools, ~60% of NIST-Boulder research uses the BMF; instrument-volume output, no publishable figure [T4]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product withdrawn from the SRI catalogue and no discontinuation statement [searched negative]; Nb–PdAu–Nb and Nb–MoSi2–Nb barriers of the early 2000s no longer described — retirement inferred [T4]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SFQ digital qubit control: dc-to-SFQ driver chips flip-chipped (~2,193 In bumps) to transmons, error per Clifford 1.2(1)% — PRX Quantum 4, 030310, 2023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Nb/a-Si/Nb high-Jc junctions, Jc up to 3 mA/µm², IcRn to 1.56 mV, measured JJ diameters 1.5–2.7 µm — APL 122, 182601, 2023-05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Planarized 4-Nb-layer SFQ process with self-shunted Nb/NbxSi1-x/Nb JJs on 3-inch wafers — IEEE TAS, 2019-02-18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RSFQ cells (JTL, SFQ↔DC converters, T and D flip-flops) tested at low speed through 26-GHz probes — ISEC 2017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PJVS &gt;270,000 JJ/chip ±10 V and JAWS &gt;100,000 JJ in serial production and sold — ongoing, page 2026-04-27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2019 4-Nb planarized SFQ process still current, or has the Nb/a-Si JJ been folded into a newer unnamed node? What is 'FSDL'? · BMF as open user facility — contradicted (staff and direct collaborators only; not CNST NanoFab); MPW, NDA terms, memory arrays, named logic families NOT FOUND · PJVS shipped to China and other non-allied NMIs — confirm export classification since the 2024-11 spec; 250k vs &gt;270k JJ/chip discrepancy unresolved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2026-05-04;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Leibniz-IPHT / FLUXONICS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research-institute Nb line with a small demand-triggered open foundry service (FLUXONICS e.V. brokers access, owns no cleanroom) [T1]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Nb line and Europe's only advertised open digital foundry, but frozen at 1990s-class geometry on RSFQ1H (1 kA/cm², 12.5 µm² JJs, 2017 rules), foundry page static since 2024-07-26, and no arm's-length customer ever identified.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Jena, Thuringia, Germany — Competence Center for Micro- and Nanotechnologies (KMNT), ISO 4, 700 m²; 100 mm (4-inch) wafers (stated for CJ2)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Leibniz-IPHT e.V., Leibniz Association member, Bund/Länder funded; change of control NOT FOUND. Access broker FLUXONICS e.V. is chaired from IPHT — structural conflict noted [T1 fact; T4 reading]; export-control statement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Supplies IPHT's own quantum-sensing research and serves as Europe's shared Nb Josephson foundry for academics and small industry via cost-sharing multi-customer wafers, up to small-series production; hybrid, leaning consortium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Leibniz Bund/Länder base funding [T2]; 'EU, FLUXONICS e.V.' credited for the digital work, no grant numbers [T1]; named partner in the EU SUPREME quantum pilot line (€25 m EU / ~€50 m) [T1]; historic EU network instrument NOT FOUND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Demand-triggered: 'two wafer runs per year depending on customer requests'; public design rules + DRC; tariff, NDA terms, dated call NOT FOUND. Arm's-length outside silicon NOT FOUND — all results have IPHT/TU Ilmenau co-authors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RSFQ1H (rules v1.6, 2017-03-10): 14 layers, 1 kA/cm² ±20%, min JJ 12.5 µm², 2.5 µm features, Mo 1 Ω/□; CJ2 (v1.1, 2023-11-21): 100 mm, 11-layer, Nb/Al/Nb cross-type JJ 600×600 nm, 1.7 kA/cm² (custom available), AuPd 3 Ω/□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advertised runs/yr, conditional on demand, placement deadlines end-March/end-September [T1]; wafer starts, wafers/run, yield NOT FOUND; turnaround NOT FOUND — queue latency up to ~6 months inferable [T4]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process formally discontinued; RSFQ1H rules unrevised since 2017-03-10 while CJ2 was revised 2023-11-21 — de facto stagnation inferred, not a discontinuation [T4]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AQFP designed and characterised using sub-µm cross-type JJ (CJ2) technology — 2025 (authors not exposed on the FLUXONICS page)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CJ2 cross-type sub-µm Nb/AlOx/Nb process for mixed-signal circuits, IEEE TAS — 2024-01 (IPHT's own process paper) [T2]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RSFQ cells on RSFQ1H; TU Ilmenau maintains a fabricated-and-tested 13-cell library — undated [T1/T2]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SQUIDs/SQIFs: long-baseline LTS gradiometers with sub-µm JJs (2020), field-tolerant SQIF current sensors (2021); commercialised via Supracon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SNSPDs and microwave-resonance / bias-line studies (2020) [T1/T2]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authored the 2025 AQFP paper and was any co-author external? Best candidate for a real external result (DOI unfetched) · Did the two advertised runs actually occur in 2024–26? No run ever announced; is RSFQ1H still run at all, and on what wafer size? · Tariff, arm's-length user, memory, energy-efficient SFQ, π-junctions, TSV/flip-chip, NbN/NbTiN process, JJ density, grant numbers: NOT FOUND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2025-12-03;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SEEQC foundry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merchant foundry, small-volume / pilot scale (in-house line also serving its own SFQ qubit-control products) [T1/T3]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to market was a failed SPAC, not a clean S-1: Allegro merger terminated 2026-08-25, IPO filed 2026-08-28; the Hypres sublease-in-holdover claim is unconfirmed ('transfer of assets' is the only primary); no foundry customer named.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 Clearbrook Road, Elmsford, New York, USA (HQ + in-house foundry); 150 mm wafers [T1/T3]; offices London and Naples; planned second line in Taiwan with ITRI (2025-12-01)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private Delaware corp., 2019 Hypres spin-out by asset transfer [T1]; no change of control. Allegro SPAC merger terminated 2026-08-25; IPO registration 2026-08-28; owes Allegro up to $2 m + $6 m stock on a trigger event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Fabricates its own SFQ chips for qubit control and sells merchant Nb foundry services; ~95% of 2025 revenue from engineering/integration services, 5% product [T1]; foundry framed as supply-chain independence; no customer named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Ventures $5 m (2020-04); $22.4 m Series A led by EQT Ventures (2020-09-16); $30 m (2025-01-14) [T2/T3]; $65 m PIPE + $75 m offering never consummated [T1]; '$80.8 m since inception' UNVERIFIED; CHIPS/contract numbers NOT FOUND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process menu, MPW + dedicated wafers, quote-based; TAT 6/8 wks (4/6 layers) [T3]; MPW calendar, NDA terms, Trusted/ITAR status NOT FOUND. Outside silicon: FY2025 foundry revenue confirmed (2026-08-28), no counterparty dated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 mm; Nb and NbNx; 4/5/6/8 layers; Jc 100 / 1,000 / 4,500 / 10,000 A/cm²; resistors Mo 1.0 &amp; 2.1 Ω/□, PdAu 2.1, MoNx 4.0 Ω/□; PECVD SiO2 + low-loss SiNx [T3]; min JJ size, Ic spread, JJ density, 8-layer planarisation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Turnaround 6 weeks (4 Nb) / 8 weeks (6 layers) — the only published SCE TAT in Group B [T3]; runs/yr, wafer starts, cleanroom area NOT FOUND; $3 m NY Empire State Development facility expansion is the only sizing datum [T3]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Jc 30 A/cm² and 20,000 A/cm² options of the inherited Hypres menu (Rev. 10, 2015-03-01) absent from SEEQC's published menu [T1/T3 fact; T4 reason]; Allegro SPAC route abandoned 2026-08-25 [T1]; retired fabrication technology NOT FOUND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SFQ digital control chip + 5-qubit processor at 10 mK, 1Q fidelity &gt;99.5% (peak &gt;99.9%), Nature Electronics — 2026-03-18 [T1]; fab of each chip not stated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Multi-layer SFQ circuit fabrication as a standing in-house capability — SEC registration statement, 2026-08-28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Merchant fabrication (prototype fabrication, custom chip development, process optimisation) generating FY2025 revenue — 2026-08-28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SEEQC own or lease its cleanroom, and from whom? Sublease/holdover claim: circulating, no primary found · Who fabricated the chips in the 2026-03-18 Nature Electronics result? Not stated; the in-house line is inference [T4] · No named external foundry customer; no DMEA Trusted accreditation or ITAR/EAR statement found; ITRI Taiwan line wafer size/site/funding undisclosed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2026-08-28;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NICT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research line (nitride NbN/NbTiN/TiN/MgB2) with a shared-use component; joint research only, not a foundry [T1]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Japan's only nitride SCE line; it put an SFQ driver on-chip with a qubit without degrading T1 (2026-07-09) — but access is collaboration-only, no wafer size or process parameters published, and no foreign party has received NICT silicon.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NICT Kobe, Nishi-ku, Kobe, Hyogo, Japan — Advanced ICT Device Lab Kobe (cleanroom 1996; Device Co-creation Building 2024-03); wafer diameter NOT FOUND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NICT, national R&amp;D agency under the Ministry of Internal Affairs and Communications (not METI/MEXT) [T2]; no change of control; Device Co-creation Building opened 2024-03; the long-standing NbN process lead is now deputy, not lab head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foundry: NbN/TiN instead of Nb for higher temperature — SNSPDs for quantum comms, SFQ qubit-interface circuits, MgB2 diagnostics; devices for own programmes and collaborators; facility open to researchers at home and abroad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JSPS KAKENHI JP19H05615, JP18H05211 (2026); JST PRESTO JPMJPR1669/JPMJPR2106, CREST JPMJCR1775, ERATO JPMJER1601/JPMJER2402; MEXT Q-LEAP JPMXS0118068682; JST ALCA, AMED [T1]; QIH FY2025 supplement ¥3.35 bn [T2]; Moonshot/NEDO NOT FOUND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research only; tariff, cadence, screening, export clause NOT FOUND. Latest: SNSPDs to Tohoku Univ 2025-09-24; SFQ-driver/flux-qubit chip with Nagoya/Tohoku/AIST 2026-07-09 — domestic, co-authored; foreign recipient NOT FOUND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node menu. Epitaxial NbN/AlN/NbN JJs (few-µA Ic); TiN(200)-buffered NbN tri-layers on Si(100), JJ 1–40 µm; NbN/CuNi/NbN π-junction; NbN SNSPD process; NbTiN, MgB2 also on the line. Layers, Jc, min feature, wafer size NOT FOUND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runs/yr, wafer starts, turnaround, prices, cleanroom class/area all unpublished; only ~1,941 users (internal + external) in FY2018 across the whole Device Lab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node menu or price list against which withdrawal could be detected and no discontinuation statement; emphasis has shifted from detector physics toward qubit-interface integration [T4]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NbN SFQ driver monolithically integrated with a flux-bias-free flux qubit; T1 undegraded vs microwave control — EPJ Quantum Technology, 2026-07-09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Superconducting photon detectors fabricated and supplied for a Tohoku Univ. entangled-photon router (1.3% loss, 99.3% switching) — 2025-09-24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NbN-based half-flux-quantum (HFQ) element for integration with superconducting qubits — APL, 2024-04 [T2]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Wide-strip SNSPD with high-critical-current bank structure — Optica Quantum 1(1), 2023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NbN/CuNi/NbN π phase shifter on Si: half-flux-quantum shift in SQUID modulation — Sci. Rep., 2020-08-13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an external party buy NbN fabrication at Kobe, or only obtain devices in-kind through joint research? The key access question · Wafer size, layer count, Jc, yield of the NbN/AlN/NbN line NOT FOUND — no like-for-like comparison with AIST; capacity to scale the 2026 result unknown · Two national π-junction routes (Nagoya Nb/PdNi/Nb vs NICT NbN/CuNi/NbN) — any convergence or industrialisation? NICT's part in the 64-qubit machine not itemised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2026-07-09;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captive corporate R&amp;D process (low-power SFQ qubit-control circuitry), not a foundry, no external access [T1/T4]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 owns a real 250 A/cm² SFQ process — Japan's lowest Jc, 4× below AIST's 1KP — on no foundry menu; METI (2026-07-08) names AIST Qufab as Japan's only shared foundry, so NEC's line is captive by the government's own account.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 research laboratories, Japan (Secure System Platform Research Laboratories); specific site NOT FOUND; wafer diameter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 Corporation, private company [T1]. NEC authors carried joint NEC + AIST affiliations in the 2023 paper and were NEC-only by 2024-12 — a visible unwinding or re-scoping of an NEC–AIST joint arrangement [T1 fact; T4 interpretation]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SFQ-based digital control of qubits as a component play inside Japan's quantum-computer supply chain, not a computing-logic play; NEC named by JETRO in supply-chain roadmap work for large-scale quantum systems (2026-03-01) [T1/T2]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grant numbers retrievable from the abstracts obtained; JETRO-named participant in national quantum supply-chain roadmap work [T2]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access: tariff, application route, cadence, terms NOT FOUND; collaboration only. Latest external party: Nagoya University by co-authorship, 2024-12-24 (not arm's-length); foreign party and export-control statement NOT FOUND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 250 A/cm² process: four planarised Nb layers + Pd resistor layer; 2–10 µA JJs 'using conventional facilities'; 0.1–0.5 mV bias; ~1 nW/JJ; simulated 10 GHz [T1]. Junction size, JJ density, min feature, wafer size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capacity, throughput, turnaround or price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roadmap, run schedule or statement of discontinuation; NEC publishes results, not a process datasheet [T1]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Low-power RSFQ cell library on 250 A/cm²: correct at 0.3 K, 8-bit shift registers to 8.5 GHz, power ~1/50–1/250 of conventional — IEEE TAS, 2024-12-24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Low-power SFQ circuits fabricated on the lowered-Jc process — IEEE TAS 2023-03-02; high-frequency operation reported at ICICDT 2023 [T1/T2]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NEC co-authorship on the AIST/YNU AQFP-mux qubit controller, chip fabricated at AIST — 2024-06-03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Historical: NEC/ISTEC SFQ standard logic cell library (2002); first superconducting charge qubit (1999) [T2]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physical line runs the 250 A/cm² process? 'Conventional facilities' + 2023 AIST cross-affiliations point at AIST Tsukuba, but no facility is named · Why did the NEC authors' AIST cross-affiliation disappear between 2023-03 and 2024-12 — end of a secondment, joint lab or programme? · Site, wafer size, cleanroom, junction size, JJ density, capacity, price, roadmap, grant numbers: all NOT FOUND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2026-03-01;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SkyWater / D-Wave recipe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merchant foundry (DMEA Category 1A Trusted Fab, 'Technology as a Service') running third-party superconducting recipes; D-Wave owns its recipe and buys line time [T1]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D-Wave's fab changed hands six weeks ago: IonQ, a competitor, now owns the line; the FTC's behavioural order failed of adoption on an equally divided Commission, so nothing binds it to serve the eight quantum customers. D-Wave's exact JJ count is unpublished — the vendor says 'more than 1 million'.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2401 East 86th Street, Bloomington, Minnesota, USA (ex-Cypress 8-inch line; 91,000 sq ft class 10); 200 mm wafers [T1/T3]; packaging site Kissimmee, Florida; 'SkyWater Texas' segment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SkyWater Foundry, Inc., wholly owned by IonQ since 2026-07-31 ($15.00 cash + 0.4883 IonQ shares/share, ~$1.8 bn [T3]); FTC Matter 2610061: Commission equally divided (1–1), behavioural order failed of adoption; Form 15-12G 2026-08-10 [T1]. D-Wave line agreement since 2012-12-23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Sells access to a US-owned Trusted 200 mm fab (TaaS); superconducting is one special-module franchise; eight quantum customers end-2025 [T1 FTC], Infineon 43% of FY2025 revenue [T1]. D-Wave: fab-lite, owns its recipe improvements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DMEA Trusted Fab (MN; FL in process) [T1]; D-Wave line agreement, pricing redacted [T1]; QuamCore contract, amount undisclosed [T3]; CHIPS Act award, government contract numbers NOT FOUND; FY2025 revenue $442.1 m, quantum ATS +&gt;30% [T1]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contract only: D-Wave agreement (non-exclusive, 6 months' notice, price redacted) [T1]; QuamCore SFQ contract 2025-11-06 [T3]. Tariff, MPW, PDK NOT FOUND. Latest outside silicon: D-Wave Advantage2 qubits, 2025-03-12 [T1/T3]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 node, Jc, JJ size NOT FOUND. Own page: 200 mm, '6+ metal layers', 'JJ dep and etch', 'Nb damascene' [T3]. 'D-Wave six-metal-layer process' per Northrop (2021): 0.25 µm (5 layers), 0.5 µm top, Jc 10 µA/µm² [T1]; JJ material unpublished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SC-specific runs/yr, wafer starts, turnaround NOT FOUND; fab-wide ~10,000 30-mask CMOS wafers/month, 91,000 sq ft [T3]; D-Wave batches contractually 12–25 wafers, capacity bought as quarterly 'moves'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 process withdrawn: NOT FOUND [T1]; SEC reporting discontinued (Form 25-NSE 2026-07-31, Form 15-12G 2026-08-10); independent existence ended 2026-07-31; D-Wave's 2007 JPL wafer fab superseded by this line, JPL now packaging only [T2/T4]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D-Wave Advantage2 annealing processor (4,400+ qubits) fabricated at the 200 mm Minnesota fab; beyond-classical result in Science — 2025-03-12 [T1/T3]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Northrop Grumman RQL chips (10×10 mm) in 'the D-Wave six-metal layer process' for a multi-chip resonator clock network — 2021-04-28 (arXiv:2109.00560)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D-Wave third-generation Φ-DAC on-chip flux-bias circuitry, 3× footprint reduction via fabrication-technology changes — 2021 (arXiv:2108.02322)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Continuing production wafer relationship: 16th Amendment with a '2025 Spend Commitment' — effective 2025-02-21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D-Wave on-chip cryogenic control of a fluxonium qubit via a multilayer control chip, bump-bonded at NASA JPL — 2026-01-06 [T1]; wafer fab not stated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DMEA Trusted accreditation re-granted after the 2026-07-31 change of control? No post-close notice found · Does merchant SC access survive IonQ ownership? Watch D-Wave's filings for a 17th amendment; the other seven quantum customers are unnamed · No SC process datasheet, MPW, tariff or PDK; the QuamCore cryo-SFQ test vehicle (window from ~Nov 2026) would be the line's first named SFQ digital silicon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2026-08-10;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imec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captive research / R&amp;D pilot-line platform in a 300 mm CMOS cleanroom — not a merchant foundry for SCE [T1/T4]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Upheld: every circulating imec circuit number is a projection — JSRAM '4 MB/cm²' is projected in its own source, the ASC 2026 shift register is 'Design of…', '50 nm' is interconnect linewidth (JJ CD 210 nm); no TSV shown.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Kapeldreef 75, Leuven, Belgium — 300 mm CMOS pilot cleanroom; imec USA (Kissimmee, FL / NY) carries several superconducting authors [T1]; 300 mm wafers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imec vzw, independent Belgian non-profit (est. 1984); no change of control; new Chairman and CEO effective April 2026 [T1]; hosts NanoIC (€700 m CMOS) and leads SPINS (€50 m spin-qubit) pilot lines — neither is SCE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R&amp;D, not a service: CMOS-fab-compatible 300 mm superconducting digital tech for datacentre AI compute; affiliate + Flemish/EU funding, no named SCD grant [T4]. PCL/JSRAM originators left for Snowcap 2025-06-23 [T1/T2]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SCD grant number NOT FOUND [T1 neg]; core funding Flemish Government + industrial affiliate programme [T2]; adjacent EU pilot lines NanoIC (€700 m sub-2 nm CMOS) and SPINS (€50 m spin qubits) are not SCE [T1]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purchasable service: tariff, MPW, PDK, NDA terms, export status NOT FOUND [T1 neg]. Only route is co-authored collaboration (ASC 2026 flux-trapping papers); no evidence any external party ever received imec superconducting silicon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named node. NbTiN/a-Si/NbTiN on 300 mm: interconnect 50 nm CD, Jc &gt;120 mA/µm², Tc &gt;13 K, 420 °C BEOL-compatible; JJ Jc &gt;2.5 mA/µm², 210 nm CD; NbTiN/HZO MIM ~28 fF/µm² [T1]; 16 levels / 28 nm projected [T3/T4]; no resistor layer, no TSV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on every measure — no runs/yr, wafer starts, turnaround or lot cadence for the superconducting platform; presumably internal R&amp;D lots only [T4]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Nb-electrode JJs replaced by NbTiN electrodes with a-Si barrier [T1]; PCL/JSRAM absent from ASC 2026 titles after their originators left — shift inferred, no discontinuation stated [T4]; formally discontinued process NOT FOUND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NbTiN superconducting interconnects, 50 nm CD, Jc &gt;120 mA/µm², Tc &gt;13 K, two-level semi-damascene — IITC 2023 / IEDM 2024; press 2024-12-10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aSi/NbTiN Josephson junctions, Jc &gt;2.5 mA/µm² ('record-high'), 210 nm critical dimension — IEDM 2024; imec article 2024-06-04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NbTiN/HZO/NbTiN MIM capacitors ~28 fF/µm² — IEDM 2024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Functional flux-trapping mitigation structures — IEDM 2025 paper 15-3, 2025-12-09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Adjacent: Al overlap-JJ transmons &gt;100 µs, 99.94% 1Q fidelity — on coupons, NOT the 300 mm line — npj QI, 2022-10-17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ASC 2026 poster 4EPo1B (5ML resonator-powered shift register) contain measured data behind its 'Design of…' title? Re-check after 6–11 Sep 2026 · Did IEDM 2025 15-3 report a measured circuit or only components (paywalled)? Does PCL/JSRAM survive its originators' move to Snowcap, and where does it fab? · JJ density never published ('500×' is a baseline-less claim [T3]); 'PDKs in 2027' belongs to SUPREME, not imec; no SCD lead, partners or resistor layer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2026-09-06;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Nagoya University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research line — captive junction/thin-film process development (Nb, NbN, NbTiN, π/magnetic barriers); integrated circuits made on other lines (AIST, NICT) [T2/T4]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captive research junction line, not a foundry: the HFQ shift-register claim is confirmed (2025-06-01) but its fab is unnamed, and 'CONNECT library belongs to Nagoya' is NOT CONFIRMED — the 2010 library was YNU-led.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Nagoya University (Higashiyama campus), Nagoya, Aichi, Japan — Graduate School of Engineering superconductor-electronics lab; wafer diameter NOT FOUND; own cleanroom vs shared nanofab unresolved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Nagoya University, Tokai National Higher Education and Research System → MEXT [T2]; facility-use agreement, tariff or application route NOT FOUND; no change of control; laboratory lineage continuous since 1993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Develops device physics no foundry offers — π/magnetic junctions, NbN/NbTiN junctions for ~10 K, HFQ and gate-level-pipelined SFQ concepts; grant-funded (KAKENHI, JST), no fee-for-service; designs go to AIST's Nb and NICT's NbN lines [T4]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JSPS KAKENHI JP19H05615, JP18H05211 (2026 paper); JP19H05614, JP18H01493; JST PRESTO JPMJPR1669, CREST JPMJCR1775, ERATO JPMJER1601; MEXT Q-LEAP JPMXS0118068682 (2020 paper) [T1]; Moonshot/NEDO/2025-supplement numbers NOT FOUND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— tariff, shuttle, cadence NOT FOUND; collaboration/co-authorship only [T1 absence]. External party receiving Nagoya devices NOT FOUND — Nagoya receives silicon (Nb 4-layer 10 kA/cm², AIST inferred [T4]; NICT NbN; NEC 250 A/cm²)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In-house junction/film work 1993–2019: Nb/AlOx/Nb, all-NbN, NbTiN/Al-AlNx/NbTiN for ~10 K, NbTiN/Hf barrier, SFIS π-junctions (2017); Nb/PdNi/Nb π-junction 0-0-π SQUID on Nb 4-layer 10 kA/cm² [T1]; layers, Jc, density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runs/yr, wafer starts, turnaround, prices all unpublished [T1 absence]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price list or node menu to test; the NbTiN/Hf-barrier programme (2015–19) has no output after 2019 as focus moved to π/magnetic junctions, HFQ and qubit-interface circuits — priority shift, not a discontinuation [T4]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HFQ 4-bit shift register with 0-0-π SQUIDs (Nb/PdNi/Nb π-junctions) on Nb 4-layer 10 kA/cm²: 0.12–0.18 µW/bit, ~1/10 of SFQ — IEICE, 2025-06-01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Monolithic SFQ driver + flux-bias-free flux qubit on NICT epitaxial NbN/AlN/NbN, T1 undegraded (with NICT, AIST, Tohoku) — 2026-07-09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Low-power SFQ cell library on NEC's 250 A/cm² process: 8-bit shift registers to 8.5 GHz at 0.3 K — 2024-12-24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π-junction negative-inductance flux-transfer circuits — Supercond. Sci. Technol., 2024 [T2]; NbN HFQ element for qubit integration — APL, 2024-04 [T2]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48 GHz, 5.6 mW gate-level-pipelined SFQ multiplier — ISSCC 2019 [T2]; SFIS π-junctions with IC-grade Ic uniformity — APEX, 2017-02-13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fab ran the 2025 HFQ shift register? 'Nb 4-layer 10 kA/cm²' matches AIST HSTP/PHSTP (inference); PdNi π-junction an AIST layer or Nagoya post-process? · Own cleanroom or shared university nanofab? No facility page reachable; no wafer size, layer count, Jc or design rules for any Nagoya-owned process · Has the PdNi π-junction module yielded beyond 4 bits? No larger HFQ circuit found; the 'CONNECT' library name appears in no retrieved source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2026-07-09;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MIT.nano (Berggren group)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open-access university shared cleanroom (Fab.nano) hosting a research group's junction-free NbN nanowire process — not a foundry, not a captive line [T2]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Densest addressable superconducting memory array published (16-bit, 2.6 Mbit/cm²) came from MIT's shared campus fab on a three-mask, junction-free NbN process — not Lincoln Laboratory, not a foundry; though fabricated there only 'in part'.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campus, Cambridge, Massachusetts, USA — MIT.nano, ~50,000 ft² cleanroom (ISO 5/6/7); memory process on 100 mm thermal-oxide wafers (facility wafer sizes unpublished) [T1/T2]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and operated by MIT as a central facility — not a national lab, not government-operated; distinct from the MIT Lincoln Laboratory 200 mm line; no change of control; access via 'Become a user' programme and MIT.nano Consortium [T1/T2]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Shared-user research cleanroom for MIT and external users; the QNN group uses it for nanowire electronics (SNSPDs, nTron/hTron switches, memory) and ion-beam lithography; grant/philanthropy funded, no commercial revenue model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DOE Office of Science Microelectronics Codesign project LAB 212491 (primary support) [T1]; Breakthrough Starshot Foundation (initial memory concept) [T1]; NDSEG, NSF GRFP and MIT fellowships [T1]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access only: third parties join as users/Consortium members; the QNN memory process is not offered. Rate card, MPW, NDA, export status NOT FOUND. Outside silicon NOT FOUND; only a Northeastern co-author (2026-01-06)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NbN nanowire memory process: 100 mm thermal-oxide wafer, 23 nm NbN at 800 °C (Tc 12.5 K, 78 Ω/□, ~8.6 pH/□), three lithography levels (NbN, PECVD SiO2, Au enable lines), liftoff; NO Josephson junctions, Jc N/A [T1]; min linewidth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runs/yr, wafer starts, turnaround, yield unpublished; a research process on a shared ~50,000 ft² facility, no throughput concept applies [T2/T4]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 discontinued process; the material portfolio has broadened (NbN → MgB2, MoSi, epitaxial NbN)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4×4 (16-bit) row–column nanowire memory array: 2.6 Mbit/cm², BER 1e-5 at 1 MHz, 1.3 K, 46 fJ write / 31 fJ read — Nature Electronics 9, 69, 2026-01-06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Superconducting full-wave bridge rectifier (nanowire) — Nature Electronics 8, 417, 2025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nTron ripple counter integrated with an SNSPD on one chip — Phys. Rev. Appl. 22(2), 2024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hTron thermal switch SPICE-model extraction; photolithography-compatible three-terminal switch driving CMOS loads — Phys. Rev. Appl. 24(2), 2025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Wafer-scale MgB2 devices (ACS Nano, 2024); MoSi SNSPDs on LiNbO3 waveguides (ACS Photonics, 2024); optical coherent control of a qubit (Nat. Phys., 2025)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was the 23 nm NbN grown? 800 °C deposition is not confirmed as a MIT.nano tool and the paper says 'in part' — top verification item · No MIT.nano rate card, wafer-size spec, MPW or export statement; opening year (2018) held at T4, unverified; no yield or minimum linewidth published · Scaling beyond 4×4 and merging with the photolithography-compatible switch process: no dated statement; 16 bits is an array demo, not a capacity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2026-01-06;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primer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SFQ? Superconducting digital electronics built from Josephson junctions — the fastest, lowest-energy logic ever demonstrated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566160" cy="1600200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Text 3"/>
          <p:cNvSpPr/>
          <p:nvPr/>
        </p:nvSpPr>
        <p:spPr>
          <a:xfrm>
            <a:off x="749806" y="1682496"/>
            <a:ext cx="331927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3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Φ₀ = h/2e = </a:t>
            </a:r>
            <a:r>
              <a:rPr lang="en-US" sz="12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2.067 833 848 × 10⁻¹⁵ Wb</a:t>
            </a:r>
            <a:endParaRPr lang="en-US" sz="2300" b="1" dirty="0">
              <a:solidFill>
                <a:srgbClr val="C8951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49808" y="2165269"/>
            <a:ext cx="3273552" cy="66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" sz="1000" dirty="0">
                <a:solidFill>
                  <a:schemeClr val="bg1"/>
                </a:solidFill>
              </a:rPr>
              <a:t>The bit is Φ₀ — one flux quantum (or ½, or 2, by family): </a:t>
            </a:r>
            <a:br>
              <a:rPr lang="" sz="1000" dirty="0">
                <a:solidFill>
                  <a:schemeClr val="bg1"/>
                </a:solidFill>
              </a:rPr>
            </a:br>
            <a:r>
              <a:rPr lang="" sz="1000" dirty="0">
                <a:solidFill>
                  <a:schemeClr val="bg1"/>
                </a:solidFill>
              </a:rPr>
              <a:t>a constant of nature, identical in every device, immune to drift.</a:t>
            </a:r>
            <a:endParaRPr lang="en-US" sz="95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3520440" y="1664208"/>
            <a:ext cx="502920" cy="219456"/>
          </a:xfrm>
          <a:prstGeom prst="rect">
            <a:avLst/>
          </a:prstGeom>
          <a:solidFill>
            <a:srgbClr val="2E5EA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306824" y="1554480"/>
            <a:ext cx="3566160" cy="16002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9" name="Text 7"/>
          <p:cNvSpPr/>
          <p:nvPr/>
        </p:nvSpPr>
        <p:spPr>
          <a:xfrm>
            <a:off x="4507992" y="1682496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 ps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4507992" y="2212848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Josephson-junction switching — logic demonstrated to 770 GHz (1999), still the fastest digital gate ever clocked in any technology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7278624" y="1664208"/>
            <a:ext cx="502920" cy="219456"/>
          </a:xfrm>
          <a:prstGeom prst="rect">
            <a:avLst/>
          </a:prstGeom>
          <a:solidFill>
            <a:srgbClr val="2E5EA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8065008" y="1554480"/>
            <a:ext cx="3566160" cy="16002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3" name="Text 11"/>
          <p:cNvSpPr/>
          <p:nvPr/>
        </p:nvSpPr>
        <p:spPr>
          <a:xfrm>
            <a:off x="8266176" y="1682496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~10⁻¹⁹ J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8266176" y="2212848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per switch (ERSFQ) — ~1,000× below CMOS before the cryogenic tax, a conditional 10–30× after it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1036808" y="1664208"/>
            <a:ext cx="502920" cy="219456"/>
          </a:xfrm>
          <a:prstGeom prst="rect">
            <a:avLst/>
          </a:prstGeom>
          <a:solidFill>
            <a:srgbClr val="2E5EA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T1/T4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548640" y="3191256"/>
            <a:ext cx="11091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Landauer frontier: adiabatic AQFP is measured at ~35× kT·ln2 at GHz speeds (a 21,460-JJ CPU exists); sub-Landauer switching remains reversible-and-simulated only — it costs ~10³× in density and pays off first in qubit control, not CPUs. [T1 device / T4 system]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548640" y="34564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COMPUTES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48640" y="3767328"/>
            <a:ext cx="56235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Bits are single quanta of magnetic flux stored in superconducting loops; Josephson junctions switch in ~1 ps, emitting identical picosecond pulses instead of holding voltage levels</a:t>
            </a:r>
            <a:endParaRPr lang="en-US" sz="100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Zero-resistance wiring carries those pulses ballistically — interconnect energy, the dominant cost in CMOS, nearly vanishes</a:t>
            </a:r>
            <a:endParaRPr lang="en-US" sz="100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Circuits run at 4 kelvin in niobium and NbTiN foundry processes at 50–350 nm — 1990s-scale lithography at an exotic operating point</a:t>
            </a:r>
            <a:endParaRPr lang="en-US" sz="100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endParaRPr lang="en-US" sz="1000" dirty="0">
              <a:solidFill>
                <a:srgbClr val="1A1A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families in the 2026 roadmap register, in three token classes: flux-pulse (the SFQ core), flux-state (AQFP, RQFP) and non-flux (nanowire cryotrons, QPSJ). The field is SCE; “SFQ” names its largest branch.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446520" y="3456432"/>
            <a:ext cx="5166360" cy="2596896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0" name="Text 18"/>
          <p:cNvSpPr/>
          <p:nvPr/>
        </p:nvSpPr>
        <p:spPr>
          <a:xfrm>
            <a:off x="6720840" y="364845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 NOT (the honest limits)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720840" y="3986784"/>
            <a:ext cx="4709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dense: ~10³–10⁴× behind CMOS per mm²; the largest 4 K RAM ever demonstrated is 64 kb (2013 — a hybrid Josephson–CMOS part; pure-JJ record 4 kbit) — memory is the field’s hardest gate</a:t>
            </a:r>
            <a:endParaRPr lang="en-US" sz="100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room-temperature: every watt removed at 4.2 K costs ~230–7,000 W at the wall — the cryogenic tax, priced into every figure here</a:t>
            </a:r>
            <a:endParaRPr lang="en-US" sz="100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mainstream: a handful of foundries, and no system-level design flow anyone can buy — ecosystem, not physics, sets today’s pace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Chen &amp; Likharev 1999 (770 GHz)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Mukhanov 2011 (ERSFQ)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Cryomech PT415 (cryogenic tax)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plant-FOM data.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references: p. 17.</a:t>
            </a:r>
            <a:endParaRPr lang="en-US" sz="8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VTT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state-owned research + pilot line with a commercial R&amp;D / PDK-piloting / equipment-access service; SUPREME coordinator; quantum-oriented, not digital [T1/T4]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 mm line with a commercial offer and the digital-capable ingredients imec lacks (trilayer JJs, TSV, flip-chip) — but none of it is applied to digital logic and no Jc, junction size or layer count is published; SUPREME PDKs due 2027.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Micronova, Espoo, Finland — 2,600 m² ISO 4–6 cleanroom, 'largest R&amp;D cleanroom in the Nordic countries'; 200 mm wafers, 300 mm planned 2026–2028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Teknologian Tutkimuskeskus VTT Oy, non-profit company wholly owned by the Finnish State (corporatised 2015); no change of control; co-owns Finland's national quantum computers with IQM; spin-out SemiQon [T1/T2]; export statement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Micro/nano R&amp;D and piloting fab (MEMS, RF, photonics, quantum, superconducting); sells R&amp;D services, PDK-based piloting and equipment access to start-ups through large firms; superconducting work driven by VTT+IQM and SUPREME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Finnish state funding [T2]; Chips JU partner in FAMES, APECS, NanoIC (101183266/101183277), PIXEurope; SUPREME coordinator (€25 m EU / ~€50 m; grant number NOT FOUND); Chips Act projects fund 300 mm/TSV upgrades (numbers NOT FOUND) [T1]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offer (R&amp;D, PDK piloting, cleanroom access) quoted on enquiry; tariff, MPW, public PDK, NDA terms NOT FOUND [T1 neg]. Arm's-length outside silicon NOT FOUND — VTT–IQM 50-qubit machine is a joint venture, SemiQon a spin-off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named node, Jc, junction size or layer count [T1 neg]. Named capabilities: trilayer Josephson junctions, Manhattan qubits, superconducting TSV and flip-chip, wafer bonding/3D integration; Cu TSV grinding 2026–28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runs/yr, wafer starts, turnaround, yield unpublished; facility scale 2,600 m² ISO 4–6, 200 mm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nothing identified as dropped; trajectory expansionary (200 → 300 mm, added TSV capability) [T1 neg]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Transmon qubits: VTT+IQM 50-qubit quantum computer, 'first 50-qubit machine developed in Europe', operating — VTT news, undated [T2]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Trilayer Josephson junctions and Manhattan-geometry junctions — named fabricated process capabilities, no parameters [T1]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Superconducting TSV and flip-chip — named offered capabilities; no specific measured TSV result located [T1/T4]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Parameters of the trilayer JJ process (Jc, size, layers) — nothing published; could VTT host digital SFQ in principle? · Is 'superconducting TSV' demonstrated and measured or only a capability statement? Do not report as demonstrated · Has any unaffiliated third party bought a VTT superconducting run? Will the 2026–28 300 mm upgrade cover superconducting processes? Kvanttinova scope unknown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2026-05-13;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Fab profile</a:t>
            </a:r>
          </a:p>
        </p:txBody>
      </p:sp>
      <p:sp>
        <p:nvSpPr>
          <p:cNvPr id="4" name="T4"/>
          <p:cNvSpPr/>
          <p:nvPr/>
        </p:nvSpPr>
        <p:spPr>
          <a:xfrm>
            <a:off x="7955280" y="292608"/>
            <a:ext cx="3685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u="sng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Who makes what, p. 15</a:t>
            </a:r>
          </a:p>
        </p:txBody>
      </p:sp>
      <p:sp>
        <p:nvSpPr>
          <p:cNvPr id="5" name="T5"/>
          <p:cNvSpPr/>
          <p:nvPr/>
        </p:nvSpPr>
        <p:spPr>
          <a:xfrm>
            <a:off x="548640" y="603504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QuantWare</a:t>
            </a:r>
          </a:p>
        </p:txBody>
      </p:sp>
      <p:sp>
        <p:nvSpPr>
          <p:cNvPr id="6" name="T6"/>
          <p:cNvSpPr/>
          <p:nvPr/>
        </p:nvSpPr>
        <p:spPr>
          <a:xfrm>
            <a:off x="548640" y="1106424"/>
            <a:ext cx="110916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merchant superconducting QPU supplier with a productised Foundry Service; owner-operator status of a cleanroom unconfirmed [T1/T4]</a:t>
            </a:r>
          </a:p>
        </p:txBody>
      </p:sp>
      <p:sp>
        <p:nvSpPr>
          <p:cNvPr id="7" name="T7"/>
          <p:cNvSpPr/>
          <p:nvPr/>
        </p:nvSpPr>
        <p:spPr>
          <a:xfrm>
            <a:off x="548640" y="1353312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95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Nearest thing to a commercial European foundry, but not the 'commercial European Nb foundry': material never named, cleanroom ownership unconfirmed, no SFQ or memory, and no dated third-party foundry run since the 2022 launch.</a:t>
            </a:r>
          </a:p>
        </p:txBody>
      </p:sp>
      <p:sp>
        <p:nvSpPr>
          <p:cNvPr id="8" name="R8"/>
          <p:cNvSpPr/>
          <p:nvPr/>
        </p:nvSpPr>
        <p:spPr>
          <a:xfrm>
            <a:off x="548640" y="1783080"/>
            <a:ext cx="3474720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9"/>
          <p:cNvSpPr/>
          <p:nvPr/>
        </p:nvSpPr>
        <p:spPr>
          <a:xfrm>
            <a:off x="731520" y="1911096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CONTROL</a:t>
            </a:r>
          </a:p>
        </p:txBody>
      </p:sp>
      <p:sp>
        <p:nvSpPr>
          <p:cNvPr id="10" name="T10"/>
          <p:cNvSpPr/>
          <p:nvPr/>
        </p:nvSpPr>
        <p:spPr>
          <a:xfrm>
            <a:off x="731520" y="2185416"/>
            <a:ext cx="310896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Molengraaffsingel 8, Delft, Netherlands (office suite on the TU Delft campus/science park); wafer diameter NOT FOUND; whether it operates its own fab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QuantWare B.V., venture-backed ($178 m raised; investors NOT FOUND) [T3]; no change of control; SUPREME partner (2025-07), possible but unconfirmed Dutch fab site [T1]; export statement NOT FOUND despite shipping to 20 countries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Sells QPUs (A-Line, D-Line), Foundry Services and VIO 3D-interconnect packaging; core bet is VIO scaling to 10,000-qubit QPUs by 2028; 2026 Gold Edison Award claimed [T3]; Group C's only unambiguous merchant, quantum not digital [T1]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$178 m raised cumulative (company-stated; investors NOT FOUND) [T3]; SUPREME partner (€25 m EU / ~€50 m first phase; grant number NOT FOUND) [T1]; no Dutch national programme identified; product revenue [T3]</a:t>
            </a:r>
          </a:p>
        </p:txBody>
      </p:sp>
      <p:sp>
        <p:nvSpPr>
          <p:cNvPr id="11" name="T11"/>
          <p:cNvSpPr/>
          <p:nvPr/>
        </p:nvSpPr>
        <p:spPr>
          <a:xfrm>
            <a:off x="4206240" y="191109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PROCESS</a:t>
            </a:r>
          </a:p>
        </p:txBody>
      </p:sp>
      <p:sp>
        <p:nvSpPr>
          <p:cNvPr id="12" name="T12"/>
          <p:cNvSpPr/>
          <p:nvPr/>
        </p:nvSpPr>
        <p:spPr>
          <a:xfrm>
            <a:off x="4206240" y="2185416"/>
            <a:ext cx="3474720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Foundry Services (quote-based) for third-party qubit designs; tariff, MPW, PDK, NDA terms NOT FOUND [T1 neg]. Outside silicon: 'customers in 20 countries', 'largest commercial QPU supplier' [T3, aggregate]; dated third-party run NOT FOUND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node, wafer size, material, Jc, JJ size, layers or design rules [T1 neg]. Disclosed: &gt;100 µs T1, JJ targeting/trimming, 'negligible kinetic inductance', VIO vertical interconnect; planar ≤176 I/O now; VIO-400 2026, 1K 2027, 40K 2028 [T3]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on every conventional measure (runs, wafer starts, turnaround, yield); only vendor aggregates — 'shipped more quantum processors than any other commercial supplier' [T3]</a:t>
            </a:r>
          </a:p>
          <a:p>
            <a:pPr marL="0" indent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Withdrawn  </a:t>
            </a: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 — nothing identified as dropped; product line expanding (planar → VIO) [T1 neg]</a:t>
            </a:r>
          </a:p>
        </p:txBody>
      </p:sp>
      <p:sp>
        <p:nvSpPr>
          <p:cNvPr id="13" name="R13"/>
          <p:cNvSpPr/>
          <p:nvPr/>
        </p:nvSpPr>
        <p:spPr>
          <a:xfrm>
            <a:off x="7863840" y="1783080"/>
            <a:ext cx="3776472" cy="416052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8046720" y="1911096"/>
            <a:ext cx="3410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HAS MADE — dated, measured</a:t>
            </a:r>
          </a:p>
        </p:txBody>
      </p:sp>
      <p:sp>
        <p:nvSpPr>
          <p:cNvPr id="15" name="T15"/>
          <p:cNvSpPr/>
          <p:nvPr/>
        </p:nvSpPr>
        <p:spPr>
          <a:xfrm>
            <a:off x="8046720" y="2185416"/>
            <a:ext cx="3410712" cy="363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Transmon QPUs (A-Line/D-Line) with &gt;100 µs T1, commercially shipped — undated vendor claims, page accessed 2026-09-03 [T1 page / T3 claims]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Josephson junctions with post-fabrication targeting and trimming — fabricated capability, wafer-level frequency control implied [T1/T3]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VIO 3D vertical interconnect shipping in planar / 176-line form; larger variants are roadmap only [T1/T3]</a:t>
            </a:r>
          </a:p>
          <a:p>
            <a:pPr marL="0" indent="0">
              <a:lnSpc>
                <a:spcPct val="95000"/>
              </a:lnSpc>
              <a:spcAft>
                <a:spcPts val="400"/>
              </a:spcAft>
              <a:buNone/>
            </a:pPr>
            <a:r>
              <a:rPr lang="en-US" sz="8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 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QuantWare run its own fab line or fabricate elsewhere (e.g., TU Delft Kavli Nanolab)? Load-bearing for classification — do not assert owner-operator · Al or Nb? 'Negligible kinetic inductance' hints at Al or thick Nb; has any customer's own design actually run through Foundry Services since 2022? · Is VIO-400 (slated 2026) shipping? No confirmation found; is QuantWare SUPREME's unnamed Dutch fab site (TNO/Delft, Single Quantum also candidates)?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compiled from public sources and dated to 2025-07; tiers as marked; NOT FOUND = searched and not found. One of fourteen fab profiles; the matrix on p. 15 is their summary. Full references: p. 17.</a:t>
            </a:r>
          </a:p>
        </p:txBody>
      </p:sp>
      <p:sp>
        <p:nvSpPr>
          <p:cNvPr id="17" name="T1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8" name="T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this edition</a:t>
            </a:r>
          </a:p>
        </p:txBody>
      </p:sp>
      <p:sp>
        <p:nvSpPr>
          <p:cNvPr id="4" name="T4"/>
          <p:cNvSpPr/>
          <p:nvPr/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Changed since v1.0 — what a reader of the August edition should re-read</a:t>
            </a:r>
          </a:p>
        </p:txBody>
      </p:sp>
      <p:sp>
        <p:nvSpPr>
          <p:cNvPr id="5" name="R5"/>
          <p:cNvSpPr/>
          <p:nvPr/>
        </p:nvSpPr>
        <p:spPr>
          <a:xfrm>
            <a:off x="548640" y="1481328"/>
            <a:ext cx="3566160" cy="4096512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6"/>
          <p:cNvSpPr/>
          <p:nvPr/>
        </p:nvSpPr>
        <p:spPr>
          <a:xfrm>
            <a:off x="731520" y="1609344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CORRECTED — v1.0 printed → v1.1 prints</a:t>
            </a:r>
          </a:p>
        </p:txBody>
      </p:sp>
      <p:sp>
        <p:nvSpPr>
          <p:cNvPr id="7" name="T7"/>
          <p:cNvSpPr/>
          <p:nvPr/>
        </p:nvSpPr>
        <p:spPr>
          <a:xfrm>
            <a:off x="731520" y="1883664"/>
            <a:ext cx="3200400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 commercial EDA flow”; EDA SRL 2–3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physical-verification layer is a commercial product line from one supplier (SRL 5); above RTL nothing is licensable (SRL 4). Memory, not EDA, is the lowest gating subsystem (SRL 3).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Venture ~$110M; SEEQC $52.4M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≈$140M; SEEQC $80.8M gross per SEC filings.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IonQ–SkyWater “$15 cash + $20 stock, $35.00”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$15.00 cash + 0.4883 IonQ shares per share.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D-Wave “1,030,000-JJ chips”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“more than a million JJ” — the vendor’s statement; the exact figure has no primary.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Per-qubit control ratio “~10⁶×”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span from ~40× to ~10⁷×, and the two figures are budgeted at different fridge stages (p. 11).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imec “six ASC 2026 talks”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fourteen entries with imec authors, eleven imec-led — still no measured logic gate.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“Readout blocks already ~20 µW”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anchor is a spin-qubit charge-readout IC (18.5 µW/qubit, ISSCC 2025), a different modality.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“AIST CRAVITY” →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AIST QuFab (renamed 2024); the HSTP node its one foreign customer used is off the FY2026 menu.</a:t>
            </a:r>
          </a:p>
        </p:txBody>
      </p:sp>
      <p:sp>
        <p:nvSpPr>
          <p:cNvPr id="8" name="T8"/>
          <p:cNvSpPr/>
          <p:nvPr/>
        </p:nvSpPr>
        <p:spPr>
          <a:xfrm>
            <a:off x="4297680" y="1609344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SINCE THE 9 AUGUST CUT-OFF</a:t>
            </a:r>
          </a:p>
        </p:txBody>
      </p:sp>
      <p:sp>
        <p:nvSpPr>
          <p:cNvPr id="9" name="T9"/>
          <p:cNvSpPr/>
          <p:nvPr/>
        </p:nvSpPr>
        <p:spPr>
          <a:xfrm>
            <a:off x="4297680" y="1883664"/>
            <a:ext cx="3566160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SEEQC: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Allegro SPAC terminated 25 Aug 2026; the S-1 filed 29 Jun was amended 28 Aug (p. 8, p. 16).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SkyWater: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SEC reporting ended — Form 15 filed 10 Aug 2026; the FTC was equally divided on the acquisition, so its behavioural order failed of adoption (p. 8).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mK SFQ control: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third independent party, NICT + Tohoku (EPJ QT, 9 Jul 2026) — published before the August cut-off and missed by it; a probable fourth in Shenzhen (p. 4, p. 16).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anchors: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WSTS Spring-2026 forecast entered — $1.51T in 2026, ~$1.9T in 2027 (p. 9).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builds: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Anderon (IBM + Commerce, May 2026) and SUPREME (Chips JU) entered — both qubit-aimed, neither names a flux-logic family (p. 8, p. 16).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cut-off: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6 September 2026, single and clean; the market model was re-verified anchor by anchor on 5 September and found current.</a:t>
            </a:r>
          </a:p>
        </p:txBody>
      </p:sp>
      <p:sp>
        <p:nvSpPr>
          <p:cNvPr id="10" name="R10"/>
          <p:cNvSpPr/>
          <p:nvPr/>
        </p:nvSpPr>
        <p:spPr>
          <a:xfrm>
            <a:off x="8046720" y="1481328"/>
            <a:ext cx="3593592" cy="4096512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11"/>
          <p:cNvSpPr/>
          <p:nvPr/>
        </p:nvSpPr>
        <p:spPr>
          <a:xfrm>
            <a:off x="8229600" y="1609344"/>
            <a:ext cx="32278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STRUCTURE, SCORING, NAME</a:t>
            </a:r>
          </a:p>
        </p:txBody>
      </p:sp>
      <p:sp>
        <p:nvSpPr>
          <p:cNvPr id="12" name="T12"/>
          <p:cNvSpPr/>
          <p:nvPr/>
        </p:nvSpPr>
        <p:spPr>
          <a:xfrm>
            <a:off x="8229600" y="1883664"/>
            <a:ext cx="3227832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Renamed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Superconductor Electronics Monitor — the field’s own umbrella; SFQ is its largest branch (p. 2). The all-versions DOI is unchanged.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pages: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family taxonomy (p. 5), density — the ceiling, the levers and who holds them (p. 13), who makes what (p. 15), fourteen fab profiles (pp. 18–31), and this page.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re-scored: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QC control 6, the field’s highest; EDA split physical 5 / system 4; memory 3. Everything else unchanged.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Reclassified: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809k-JJ chip is the largest all-junction memory ever built (202,280 bits), filed in v1.0 under logic only; nine fabs, one contested, have made SCE logic — v1.0’s “five of fifteen lines” counted roadmap-table organisations.</a:t>
            </a:r>
          </a:p>
          <a:p>
            <a:pPr marL="0" indent="0">
              <a:lnSpc>
                <a:spcPct val="95000"/>
              </a:lnSpc>
              <a:spcAft>
                <a:spcPts val="350"/>
              </a:spcAft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8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open, printed as such: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which award maintains qPALACE today; whether NEC’s process runs in its own facility; whether the Shenzhen flux-DAC work counts as a fourth control party.</a:t>
            </a:r>
          </a:p>
        </p:txBody>
      </p:sp>
      <p:sp>
        <p:nvSpPr>
          <p:cNvPr id="13" name="R13"/>
          <p:cNvSpPr/>
          <p:nvPr/>
        </p:nvSpPr>
        <p:spPr>
          <a:xfrm>
            <a:off x="548640" y="5669280"/>
            <a:ext cx="11091672" cy="393192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14"/>
          <p:cNvSpPr/>
          <p:nvPr/>
        </p:nvSpPr>
        <p:spPr>
          <a:xfrm>
            <a:off x="731520" y="5669280"/>
            <a:ext cx="1072591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changed: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scenario band, every scenario weight and every absolute market figure. v1.0 (9 Aug 2026) remains citable as v1.0 at doi:10.5281/zenodo.21860768; this edition is doi:10.5281/zenodo.22537315; the all-versions link doi:10.5281/zenodo.21860767 always resolves to the current edition.</a:t>
            </a:r>
          </a:p>
        </p:txBody>
      </p:sp>
      <p:sp>
        <p:nvSpPr>
          <p:cNvPr id="15" name="T15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Corrections are listed against the printed wording of v1.0; Full references: p. 17.</a:t>
            </a:r>
          </a:p>
        </p:txBody>
      </p:sp>
      <p:sp>
        <p:nvSpPr>
          <p:cNvPr id="16" name="T16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</a:p>
        </p:txBody>
      </p:sp>
      <p:sp>
        <p:nvSpPr>
          <p:cNvPr id="17" name="T17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42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22860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306324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v1.1 · data cut-off 6 September 2026 · released September 2026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48640" y="4279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u="sng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raveh.neeman@qodeh.com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45720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u="sng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WhatsApp +972-54-969-6189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5175504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Disclosures: this is a single-author publication, produced independently — no funding, sponsorship, affiliation, or solicitation. Factual corrections are welcome.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5468112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Cite as: Neeman, R., "Superconductor Electronics Monitor 2026," v1.1, Qodeh, 2026 · qodeh.com/</a:t>
            </a:r>
            <a:r>
              <a:rPr lang="en-US" sz="900" dirty="0" err="1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sfq</a:t>
            </a:r>
            <a:r>
              <a:rPr lang="en-US" sz="9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-monitor · </a:t>
            </a:r>
            <a:r>
              <a:rPr lang="en-US" sz="900" u="sng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doi:10.5281/zenodo.21860767</a:t>
            </a:r>
            <a:br>
              <a:rPr lang="en-US" sz="9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br>
              <a:rPr lang="" sz="900" dirty="0"/>
            </a:br>
            <a:r>
              <a:rPr lang="en-US" sz="9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Raveh Neeman 2026 · CC BY 4.0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48640" y="59893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QODEH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primer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highest speed, the asymptotically lowest energy, and the symbiosis with quantum computing secure a growing long-term future for SCE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566160" cy="3657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3566160" cy="82296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6" name="Text 4"/>
          <p:cNvSpPr/>
          <p:nvPr/>
        </p:nvSpPr>
        <p:spPr>
          <a:xfrm>
            <a:off x="777240" y="179222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CONTROLLING QUANTUM COMPUTERS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77240" y="2075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near market driven by QC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" y="2432304"/>
            <a:ext cx="31546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Superconducting-qubit machines hit a wiring wall: room-temperature control tops out near ~10³ lines per cryostat — 10⁵–10⁶-qubit machines need electronics inside the fridge (Google control team, 2019; ETH budget analysis, 2019)</a:t>
            </a:r>
            <a:endParaRPr lang="en-US" sz="950" dirty="0"/>
          </a:p>
          <a:p>
            <a:pPr marL="127000" indent="-1270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SFQ is the only logic family that has demonstrated qubit-control waveform synthesis at millikelvin — up to 99.9% single-qubit fidelity (two-chip stack, Nature Electronics 2026) — independently replicated at 10 mK (SIMIT/CAS + Tokyo Univ. of Science + RIKEN, 2026) and again at 15 mK on a monolithic driver (NICT + Tohoku, EPJ QT, Jul 2026)</a:t>
            </a:r>
          </a:p>
          <a:p>
            <a:pPr marL="127000" indent="-1270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is exploring SFQ control with SEEQC under DARPA’s QBI (2025); Japan’s Moonshot funds SFQ qubit control &amp; readout as a named theme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777240" y="4809744"/>
            <a:ext cx="3154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Contested by cryo-CMOS at 3–4 K (2–23 mW/qubit demonstrated) — this Monitor tracks both.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06824" y="1600200"/>
            <a:ext cx="3566160" cy="3657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1" name="Shape 9"/>
          <p:cNvSpPr/>
          <p:nvPr/>
        </p:nvSpPr>
        <p:spPr>
          <a:xfrm>
            <a:off x="4306824" y="1600200"/>
            <a:ext cx="3566160" cy="82296"/>
          </a:xfrm>
          <a:prstGeom prst="rect">
            <a:avLst/>
          </a:prstGeom>
          <a:solidFill>
            <a:srgbClr val="C8951F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2" name="Text 10"/>
          <p:cNvSpPr/>
          <p:nvPr/>
        </p:nvSpPr>
        <p:spPr>
          <a:xfrm>
            <a:off x="4535424" y="179222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ENERGY-FRONTIER COMPUTING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535424" y="2075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large, distant prize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35424" y="2432304"/>
            <a:ext cx="31546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0.025 J/TFLOP wall-plug for a superconducting AI system incl. cooling — ~18× below Blackwell-class like-for-like (imec; projection, not silicon)</a:t>
            </a:r>
            <a:endParaRPr lang="en-US" sz="950" dirty="0"/>
          </a:p>
          <a:p>
            <a:pPr marL="127000" indent="-1270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Gated by memory (the 64 kb record) and by finding an accelerator model that fits SFQ’s strengths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535424" y="4809744"/>
            <a:ext cx="3154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bull case lives or dies here — see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 development (p. 9)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8065008" y="1600200"/>
            <a:ext cx="3566160" cy="36576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7" name="Shape 15"/>
          <p:cNvSpPr/>
          <p:nvPr/>
        </p:nvSpPr>
        <p:spPr>
          <a:xfrm>
            <a:off x="8065008" y="1600200"/>
            <a:ext cx="3566160" cy="82296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8" name="Text 16"/>
          <p:cNvSpPr/>
          <p:nvPr/>
        </p:nvSpPr>
        <p:spPr>
          <a:xfrm>
            <a:off x="8293608" y="179222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THz-CLASS ELECTRONICS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293608" y="2075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top-speed edge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293608" y="2432304"/>
            <a:ext cx="31546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Holds the outright digital speed record — a 770 GHz SFQ flip-flop (1999), unbeaten in any technology; complex circuits run at upper tens of GHz today (junction limit ~1 THz, fc ≈ 870 GHz)</a:t>
            </a:r>
            <a:endParaRPr lang="en-US" sz="950" dirty="0"/>
          </a:p>
          <a:p>
            <a:pPr marL="127000" indent="-1270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Fielded for over a decade in defense digital-RF receivers; a natural readout for superconducting single-photon-detector arrays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8293608" y="4809744"/>
            <a:ext cx="3154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markets today — but the capability is unique and shipping.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Krinner et al., EPJ QT (2019)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Bardin et al., JSSC (2019)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Underwood et al., PRX Quantum (2024)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SEEQC, Nature Electronics (2026)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DARPA QBI (Jun 2025)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JST Moonshot Goal 6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imec (2024)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references: p. 17.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56032"/>
            <a:ext cx="11091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· Superconductor digital logic — the family taxonomy</a:t>
            </a:r>
            <a:endParaRPr lang="en-US" sz="145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Twenty-two families, one pattern: everything that beats the bias wall is unbuilt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48640" y="1152144"/>
            <a:ext cx="3611880" cy="402336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Text 3"/>
          <p:cNvSpPr/>
          <p:nvPr/>
        </p:nvSpPr>
        <p:spPr>
          <a:xfrm>
            <a:off x="658368" y="1152144"/>
            <a:ext cx="33924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DC-BIASED</a:t>
            </a:r>
            <a:r>
              <a:rPr lang="en-US" sz="9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bias sums across the die — ~10⁴ devices/A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1700784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25k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24128" y="1700784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RSFQ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richest libraries + EDA; largest demonstrated logic circuit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bias resistors burn static power; bias current caps the die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48640" y="2171700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4.9k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24128" y="2171700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LR / LV-RSFQ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30× less static power, no new physics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still dc-biased; LR costs inductor area, LV costs margin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548640" y="2642616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6.8k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024128" y="2642616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ERSFQ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static power; best control-plane ceiling (59k qubits)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large bias inductors; worst devices/A in the block (9.5×10³)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548640" y="3113532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2.6k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024128" y="3113532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eSFQ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static, 2× devices/A, simpler bias tree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every gate must be clocked — restricted cell set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548640" y="3584448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600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024128" y="3584448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Self-timed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clock network — kills the top complexity limiter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handshake JJs per gate; 600 switches is the whole record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548640" y="4055364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23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024128" y="4055364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DSFQ-LV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asynchronous; escapes path-balancing DFF explosion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dynamic state decays — data must keep moving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548640" y="4526280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024128" y="4526280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TSFQ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timing-encoded: more per wire, unmodified RSFQ hardware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resolution = jitter budget; needs precise delay lines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548640" y="4997196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024128" y="4997196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xSFQ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clockless dual-rail with return-to-zero built in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2 pulses/bit and dual-rail wiring — 2× the cost of a bit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48640" y="5468112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16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024128" y="5468112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HFQ / HFQ-LV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half energy AND half the L·Ic pin; best dc devices/A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needs π-junctions (SRL 3–4) and half the noise margin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4389120" y="1152144"/>
            <a:ext cx="3611880" cy="402336"/>
          </a:xfrm>
          <a:prstGeom prst="rect">
            <a:avLst/>
          </a:prstGeom>
          <a:solidFill>
            <a:srgbClr val="1F3A6E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5" name="Text 23"/>
          <p:cNvSpPr/>
          <p:nvPr/>
        </p:nvSpPr>
        <p:spPr>
          <a:xfrm>
            <a:off x="4498848" y="1152144"/>
            <a:ext cx="33924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AC-POWERED</a:t>
            </a:r>
            <a:r>
              <a:rPr lang="en-US" sz="9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waveform power, often the clock — &gt;10⁸/A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389120" y="1700784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809k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4864608" y="1700784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SFQ-AC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circuit ever fabricated in any family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register class, not logic — no published clock rate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4389120" y="2171700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73k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4864608" y="2171700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RQL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static, transformer-coupled, CMOS-EDA flow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4-phase AC clock distribution; 2 pulses/bit; one vendor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389120" y="2642616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4864608" y="2642616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PML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state, not pulse event — immune to pulse loss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nothing demonstrated; patents concentrated in one estate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4389120" y="3113532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4864608" y="3113532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PCL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fan-out without amplification; the JSRAM system story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five years, zero measured logic gates; adds capacitors to the stack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4389120" y="3584448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21k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4864608" y="3584448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AQFP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lowest measured switching energy (~1.4 zJ ≈ 35 kT·ln2)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adiabatic ⇒ slow (MANA CPU ran at 100 kHz) and ~10³× area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4389120" y="4055364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28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4864608" y="4055364"/>
            <a:ext cx="3136392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RQFP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logically reversible — the only route below Landauer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28 devices; 12 years of claims, no measured sub-Landauer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8229600" y="1152144"/>
            <a:ext cx="3410712" cy="402336"/>
          </a:xfrm>
          <a:prstGeom prst="rect">
            <a:avLst/>
          </a:prstGeom>
          <a:solidFill>
            <a:srgbClr val="6B4E9E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39" name="Text 37"/>
          <p:cNvSpPr/>
          <p:nvPr/>
        </p:nvSpPr>
        <p:spPr>
          <a:xfrm>
            <a:off x="8339328" y="1152144"/>
            <a:ext cx="31912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2026 &amp; NON-FLUX</a:t>
            </a:r>
            <a:r>
              <a:rPr lang="en-US" sz="90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two newcomers, two junction-free devices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229600" y="1700784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8705088" y="1700784"/>
            <a:ext cx="2935224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FPL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inductorless: π phase batteries replace storage inductors (~100× density)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wants a new NbTiN/AlN process; key table cells still '?'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8229600" y="2171700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8705088" y="2171700"/>
            <a:ext cx="2935224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SSBF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ballistic fluxons on a passive J+L path; energy recycled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needs near-lossless lines; synchronisation undefined; nothing built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8229600" y="2642616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32</a:t>
            </a:r>
            <a:endParaRPr lang="en-US" sz="750" dirty="0"/>
          </a:p>
        </p:txBody>
      </p:sp>
      <p:sp>
        <p:nvSpPr>
          <p:cNvPr id="45" name="Text 43"/>
          <p:cNvSpPr/>
          <p:nvPr/>
        </p:nvSpPr>
        <p:spPr>
          <a:xfrm>
            <a:off x="8705088" y="2642616"/>
            <a:ext cx="2935224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nTron / hTron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junctions, single-layer fab; &gt;10⁹/A, drives warm electronics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thermal switching ⇒ ns-class speed and reset; dissipative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8229600" y="3113532"/>
            <a:ext cx="475488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2</a:t>
            </a:r>
            <a:endParaRPr lang="en-US" sz="750" dirty="0"/>
          </a:p>
        </p:txBody>
      </p:sp>
      <p:sp>
        <p:nvSpPr>
          <p:cNvPr id="47" name="Text 45"/>
          <p:cNvSpPr/>
          <p:nvPr/>
        </p:nvSpPr>
        <p:spPr>
          <a:xfrm>
            <a:off x="8705088" y="3113532"/>
            <a:ext cx="2935224" cy="443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QPSJ  </a:t>
            </a:r>
            <a:r>
              <a:rPr lang="en-US" sz="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charge dual (2e): zero static, immune to flux trapping</a:t>
            </a:r>
            <a:endParaRPr lang="en-US" sz="8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800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2 devices ever; ultra-disordered films; no logic family built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4389120" y="4846320"/>
            <a:ext cx="7251192" cy="1060704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49" name="Text 47"/>
          <p:cNvSpPr/>
          <p:nvPr/>
        </p:nvSpPr>
        <p:spPr>
          <a:xfrm>
            <a:off x="4553712" y="4937760"/>
            <a:ext cx="692200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demonstrated circuit (switching devices)    </a:t>
            </a:r>
            <a:r>
              <a:rPr lang="en-US" sz="8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 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demonstrated    </a:t>
            </a:r>
            <a:r>
              <a:rPr lang="en-US" sz="8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</a:t>
            </a: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   </a:t>
            </a:r>
            <a:r>
              <a:rPr lang="en-US" sz="850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= new to the IRDS roadmap in 2026</a:t>
            </a:r>
            <a:endParaRPr lang="en-US" sz="850" dirty="0"/>
          </a:p>
          <a:p>
            <a:pPr marL="0" indent="0">
              <a:buNone/>
            </a:pPr>
            <a:r>
              <a:rPr lang="en-US" sz="850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as one sentence: the families that beat the bias wall (&gt;10⁸/A) pay in maturity — every one is □ or near it — while everything with a real circuit behind it is stuck near 10⁴ devices per ampere. IRDS's own line: </a:t>
            </a:r>
            <a:r>
              <a:rPr lang="en-US" sz="850" b="1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“Some logic families look attractive, but no substantial circuits have been demonstrated.” Token classes: FPL and SSBF are flux-pulse families — the 2026 entrants — and only nTron/hTron and QPSJ carry no flux token.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548640" y="6144768"/>
            <a:ext cx="11091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Table: “Superconductor Digital Logic Families” — IRDS CEQIP 2026 Update preview, Table CEQIP-4 (ISRDS Granada, May 2026) · 2023 IRDS CEQIP Tables workbook · the “cost” line under each family is this Monitor’s synthesis from the table’s own columns and the published record · T2 preview-grade.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52" name="Text 52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Monitor in eight numbers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stronghold in superfast and millikelvin computing, with a path to HPC acceleration — the money is still small, soft and early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651760" cy="2286000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$4–9B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2286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contestable market, 2035 (computed $4.3–8.8B; bear $0.5–1.5B · base $3–8B · bull $20–35B)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514600" y="1737360"/>
            <a:ext cx="502920" cy="219456"/>
          </a:xfrm>
          <a:prstGeom prst="rect">
            <a:avLst/>
          </a:prstGeom>
          <a:solidFill>
            <a:srgbClr val="C8951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T4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392424" y="1600200"/>
            <a:ext cx="2651760" cy="22860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9" name="Text 7"/>
          <p:cNvSpPr/>
          <p:nvPr/>
        </p:nvSpPr>
        <p:spPr>
          <a:xfrm>
            <a:off x="3575304" y="182880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≈$140M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575304" y="2606040"/>
            <a:ext cx="2286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stated cumulative into SCE-first startups (SEEQC $80.8M per SEC) — vs $12.6B into quantum startups in 2025 alone: early, tiny, pre-inflection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358384" y="1737360"/>
            <a:ext cx="502920" cy="219456"/>
          </a:xfrm>
          <a:prstGeom prst="rect">
            <a:avLst/>
          </a:prstGeom>
          <a:solidFill>
            <a:srgbClr val="2E5EA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6236208" y="1600200"/>
            <a:ext cx="2651760" cy="22860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3" name="Text 11"/>
          <p:cNvSpPr/>
          <p:nvPr/>
        </p:nvSpPr>
        <p:spPr>
          <a:xfrm>
            <a:off x="6419088" y="182880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$1.8B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6419088" y="2606040"/>
            <a:ext cx="2286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IonQ's completed acquisition of SkyWater (closed 31 Jul 2026) — the first SCE-capable fab now inside a quantum vendor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202168" y="1737360"/>
            <a:ext cx="502920" cy="219456"/>
          </a:xfrm>
          <a:prstGeom prst="rect">
            <a:avLst/>
          </a:prstGeom>
          <a:solidFill>
            <a:srgbClr val="2E5EA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9079992" y="1600200"/>
            <a:ext cx="2651760" cy="228600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7" name="Text 15"/>
          <p:cNvSpPr/>
          <p:nvPr/>
        </p:nvSpPr>
        <p:spPr>
          <a:xfrm>
            <a:off x="9262872" y="182880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$0.1–0.3B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9262872" y="2606040"/>
            <a:ext cx="2286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today’s SCE-linked annual revenue base: defense digital-RF, metrology, QC-control co-development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11045952" y="1737360"/>
            <a:ext cx="502920" cy="219456"/>
          </a:xfrm>
          <a:prstGeom prst="rect">
            <a:avLst/>
          </a:prstGeom>
          <a:solidFill>
            <a:srgbClr val="C8951F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T4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48640" y="420624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770 GHz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48640" y="470916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fastest digital logic ever demonstrated — RSFQ, 1999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392424" y="420624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Mb/cm²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3392424" y="470916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densest functional superconducting memory ever demonstrated has no Josephson junctions in it — a 16-bit nanowire array (2026). The 4 K RAM record is still 64 kb (2013, hybrid J–CMOS); pure-JJ 4 kbit (1995). Memory gates general-purpose SCE.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36208" y="420624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×230–7,000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236208" y="470916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cryogenic tax: ~1000× raw energy edge becomes a conditional 10–30×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9079992" y="420624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~nW/qubit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079992" y="470916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ERSFQ control vs 2–23 mW/qubit demonstrated cryo-CMOS — why revenue starts in quantum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Chen &amp; Likharev (1999)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Van Duzer et al. (2013)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cryogenics per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Cryomech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/NIST specs;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Bardin (2019)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Underwood (2024)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company filings &amp; disclosures;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 QTM 2026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(context); T4 = Qodeh scenarios,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assumptions stated (p. 9)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references: p. 17.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Commercialization &amp; industry impact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SCE earns money today: three lines — two of them quantum computing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566160" cy="397764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5" name="Text 3"/>
          <p:cNvSpPr/>
          <p:nvPr/>
        </p:nvSpPr>
        <p:spPr>
          <a:xfrm>
            <a:off x="777240" y="18105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GATE-MODEL QC: CONTROL &amp; READOUT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21031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physics-favored segment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77240" y="2487168"/>
            <a:ext cx="31546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SEEQC: only shipping mK-SFQ control hardware — QC controlled by SFQ digital electronics at millikelvin (</a:t>
            </a:r>
            <a:r>
              <a:rPr lang="en-US" sz="100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 Electronics, 2026</a:t>
            </a: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0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0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• NVIDIA NVQLink QPU–GPU digital link (2025)</a:t>
            </a: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00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QEC interface with UK NQCC (2025)</a:t>
            </a:r>
            <a:endParaRPr lang="en-US" sz="10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Customer-funded co-development: BASF, Merck lineage (QuPharma)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777240" y="5074920"/>
            <a:ext cx="3108960" cy="310896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9" name="Text 7"/>
          <p:cNvSpPr/>
          <p:nvPr/>
        </p:nvSpPr>
        <p:spPr>
          <a:xfrm>
            <a:off x="777240" y="5074920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CO-DEVELOPMENT → EARLY PRODUCT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306824" y="1600200"/>
            <a:ext cx="3566160" cy="397764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1" name="Text 9"/>
          <p:cNvSpPr/>
          <p:nvPr/>
        </p:nvSpPr>
        <p:spPr>
          <a:xfrm>
            <a:off x="4535424" y="18105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 DIGITAL-RF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35424" y="21031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quiet installed base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535424" y="2487168"/>
            <a:ext cx="31546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Superconductor direct-RF receivers fielded for over a decade (</a:t>
            </a:r>
            <a:r>
              <a:rPr lang="en-US" sz="100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Hypres lineage</a:t>
            </a: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): 20–30 GHz sampling ADCs, ~75 dB SINAD class</a:t>
            </a:r>
            <a:endParaRPr lang="en-US" sz="10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Renewed ADC demonstrations published 2025</a:t>
            </a:r>
            <a:endParaRPr lang="en-US" sz="10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Opaque, defense-funded; ~low hundreds of $M with metrology &amp; SQUIDs combined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35424" y="5074920"/>
            <a:ext cx="3108960" cy="310896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5" name="Text 13"/>
          <p:cNvSpPr/>
          <p:nvPr/>
        </p:nvSpPr>
        <p:spPr>
          <a:xfrm>
            <a:off x="4535424" y="5074920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NICHE PRODUCT (SUSTAINED)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8065008" y="1600200"/>
            <a:ext cx="3566160" cy="397764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7" name="Text 15"/>
          <p:cNvSpPr/>
          <p:nvPr/>
        </p:nvSpPr>
        <p:spPr>
          <a:xfrm>
            <a:off x="8293608" y="18105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ANNEALING QC: DACs AT SCALE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293608" y="21031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quantum computing — and the manufacturability proof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293608" y="2487168"/>
            <a:ext cx="31546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Annealing is QC: </a:t>
            </a:r>
            <a:r>
              <a:rPr lang="en-US" sz="100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D-Wave ships chips of more than a million JJ since 2020 (vendor statement)</a:t>
            </a: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on-chip SFQ/QFP DACs program every annealer (the largest demonstrated logic circuit is far smaller: ≈25k switches, RSFQ)</a:t>
            </a:r>
            <a:endParaRPr lang="en-US" sz="10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00" u="sng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• The largest superconducting ICs in production anywhere</a:t>
            </a:r>
            <a:endParaRPr lang="en-US" sz="10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Proves 10⁶-JJ manufacturability the AI/HPC thesis depends on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293608" y="5074920"/>
            <a:ext cx="3108960" cy="310896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1" name="Text 19"/>
          <p:cNvSpPr/>
          <p:nvPr/>
        </p:nvSpPr>
        <p:spPr>
          <a:xfrm>
            <a:off x="8293608" y="5074920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PRODUCTION (ADJACENT)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references: p. 17.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landscape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SCE-first venture layer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Disclosed equity into SCE-first companies, $M — an upper bound on SCE-directed venture money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SEEQC (gross per SEC, 2019–26)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88920" y="2103120"/>
            <a:ext cx="3037434" cy="530352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7" name="Text 5"/>
          <p:cNvSpPr/>
          <p:nvPr/>
        </p:nvSpPr>
        <p:spPr>
          <a:xfrm>
            <a:off x="5917794" y="2157984"/>
            <a:ext cx="777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$80.8M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2990088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QuamCore ($26M A + earlier; incl. $4M grant)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788920" y="2944368"/>
            <a:ext cx="1315720" cy="530352"/>
          </a:xfrm>
          <a:prstGeom prst="rect">
            <a:avLst/>
          </a:prstGeom>
          <a:solidFill>
            <a:srgbClr val="9CA3AF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0" name="Text 8"/>
          <p:cNvSpPr/>
          <p:nvPr/>
        </p:nvSpPr>
        <p:spPr>
          <a:xfrm>
            <a:off x="4196080" y="2999232"/>
            <a:ext cx="777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$35M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48640" y="3831336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Snowcap Compute (seed, 2025)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788920" y="3785616"/>
            <a:ext cx="864616" cy="530352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3" name="Text 11"/>
          <p:cNvSpPr/>
          <p:nvPr/>
        </p:nvSpPr>
        <p:spPr>
          <a:xfrm>
            <a:off x="3744976" y="3840480"/>
            <a:ext cx="777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$23M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4617720"/>
            <a:ext cx="585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ledgers, read differently: </a:t>
            </a: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(1) Venture — ≈$140M stated cumulative into SCE-first companies (SEEQC $80.8M gross per SEC, superseding the $52.4M aggregator figure): an upper bound on SCE-directed money (these companies also fund qubits, foundry services, and full systems; pure-play floor: Snowcap's $23M); ≈0.6% of 2025 quantum equity (the three 2025 rounds). (2) Corporate/M&amp;A — the $1.8B SkyWater acquisition moved the only SFQ production fab inside a quantum vendor; the SFQ-attributable share of the price is not derivable. (3) State, the majority — mostly undisclosed; disclosed anchors: CAS RMB 1B (~$145M) initiative, NSF DISCoVER $15.0M Expedition, a DOE Accelerate share; order $150–400M/yr [T4]. The venture ledger — three disclosed companies worldwide — is the smallest and the most information-rich: its near-emptiness is itself evidence, and inflections announce themselves there first.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720840" y="1572768"/>
            <a:ext cx="4892040" cy="4297680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6" name="Text 14"/>
          <p:cNvSpPr/>
          <p:nvPr/>
        </p:nvSpPr>
        <p:spPr>
          <a:xfrm>
            <a:off x="6995160" y="17830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8FA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STRUCTURAL EVENT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995160" y="2084832"/>
            <a:ext cx="4389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$1.8B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6995160" y="2788920"/>
            <a:ext cx="4343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IonQ → SkyWater ($15.00 cash + 0.4883 IonQ shares per share): announced Jan 2026, shareholder-approved May 2026, closed 31 Jul 2026 — SkyWater operates as a subsidiary under its own name, with a general foundry-continuity pledge; Category-1A Trusted Foundry status was asserted at close, and post-close re-accreditation of the new entity is unconfirmed. The first SCE-capable Trusted Foundry now inside a vertically integrated quantum vendor — superconducting-program-specific continuity (e.g., the QuamCore co-development) remains the open question. The SFQ-attributable share of the price is not derivable: SkyWater does not disclose its SCE revenue.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995160" y="4526280"/>
            <a:ext cx="4343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89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(Jun–Jul 2026): </a:t>
            </a:r>
            <a:r>
              <a:rPr lang="en-US" sz="95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SEEQC's Allegro SPAC route was terminated on 25 Aug 2026 (“abandon the Transaction”), leaving a contingent $2M + $6M stock obligation to Allegro on any future IPO, acquisition or $100M raise; SEEQC's own S-1, filed 29 Jun 2026 while the SPAC was still pending, was amended on 28 Aug — the first SCE pure-play approaches the public markets on its own registration [T1, filings]. </a:t>
            </a: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signal: </a:t>
            </a:r>
            <a:r>
              <a:rPr lang="en-US" sz="950" dirty="0">
                <a:solidFill>
                  <a:srgbClr val="D9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no dedicated US superconducting-digital program since IARPA C3 — though its toolchain lives on under NSF DISCoVER — though the May-2026 IBM / US-Commerce “Anderon” 300-mm quantum foundry ($1B CHIPS + $1B IBM, proposed; no definitive documents) names supporting-electronics wafers, superconducting wiring and TSVs in scope.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TechCrunch (Jan 2025)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BusinessWire (Jun 2025)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Ctech (Aug 2025, T2)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inferred pre-A (T3);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IonQ/SkyWater filings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CAS: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China Daily (2018)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NSF award #2124453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 QTM 2026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references: p. 17.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development</a:t>
            </a:r>
            <a:endParaRPr lang="en-US" sz="16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market-size scenarios to 2035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10312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~50% probability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1965960" y="1700784"/>
            <a:ext cx="5486400" cy="86868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7" name="Shape 5"/>
          <p:cNvSpPr/>
          <p:nvPr/>
        </p:nvSpPr>
        <p:spPr>
          <a:xfrm>
            <a:off x="1965960" y="1700784"/>
            <a:ext cx="320040" cy="868680"/>
          </a:xfrm>
          <a:prstGeom prst="rect">
            <a:avLst/>
          </a:prstGeom>
          <a:solidFill>
            <a:srgbClr val="9CA3AF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8" name="Text 6"/>
          <p:cNvSpPr/>
          <p:nvPr/>
        </p:nvSpPr>
        <p:spPr>
          <a:xfrm>
            <a:off x="2148840" y="1847088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$0.5–1.5B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635240" y="1737360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stays unsolved; imec-class milestones slip; QC scaling slips. SCE = QC control + defense RF niche.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48640" y="3035808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5E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340156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~35% probability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1965960" y="2999232"/>
            <a:ext cx="5486400" cy="86868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3" name="Shape 11"/>
          <p:cNvSpPr/>
          <p:nvPr/>
        </p:nvSpPr>
        <p:spPr>
          <a:xfrm>
            <a:off x="1965960" y="2999232"/>
            <a:ext cx="1737360" cy="868680"/>
          </a:xfrm>
          <a:prstGeom prst="rect">
            <a:avLst/>
          </a:prstGeom>
          <a:solidFill>
            <a:srgbClr val="2E5EAA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4" name="Text 12"/>
          <p:cNvSpPr/>
          <p:nvPr/>
        </p:nvSpPr>
        <p:spPr>
          <a:xfrm>
            <a:off x="2148840" y="3145536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$3–8B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7635240" y="3035808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QC control scales with 10⁵-qubit machines; first cryo-AI inference pods deployed ~2030–32.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48640" y="4334256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470001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~15% probability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1965960" y="4297680"/>
            <a:ext cx="5486400" cy="868680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19" name="Shape 17"/>
          <p:cNvSpPr/>
          <p:nvPr/>
        </p:nvSpPr>
        <p:spPr>
          <a:xfrm>
            <a:off x="1965960" y="4297680"/>
            <a:ext cx="5486400" cy="868680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0" name="Text 18"/>
          <p:cNvSpPr/>
          <p:nvPr/>
        </p:nvSpPr>
        <p:spPr>
          <a:xfrm>
            <a:off x="2148840" y="4443984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$20–35B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7635240" y="4334256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Rack-level 10–30× J/FLOP proven ~2030; energy-constrained AI buildout adopts cryo-pods (3–5% of accelerators).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5532120"/>
            <a:ext cx="11091672" cy="566928"/>
          </a:xfrm>
          <a:prstGeom prst="rect">
            <a:avLst/>
          </a:prstGeom>
          <a:solidFill>
            <a:srgbClr val="EFF4FB"/>
          </a:solidFill>
          <a:ln/>
        </p:spPr>
        <p:txBody>
          <a:bodyPr/>
          <a:lstStyle/>
          <a:p>
            <a:endParaRPr lang="LID4096"/>
          </a:p>
        </p:txBody>
      </p:sp>
      <p:sp>
        <p:nvSpPr>
          <p:cNvPr id="23" name="Text 21"/>
          <p:cNvSpPr/>
          <p:nvPr/>
        </p:nvSpPr>
        <p:spPr>
          <a:xfrm>
            <a:off x="777240" y="5568696"/>
            <a:ext cx="1063447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Scenario-weighted mean ≈ $6.5B (endpoint band $4.3–8.8B): the mode is bear, yet the mean lands in upper-base — ~2/3 of it rides the 15% bull branch. </a:t>
            </a:r>
            <a:r>
              <a:rPr lang="en-US" sz="9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Anchors — four different denominators: semiconductors $796B in 2025 → WSTS Spring-2026 forecast $1.51T in 2026 (+90%, memory ~250%) and ~$1.9T in 2027, so the denominator is moving faster than anything else in this model · AI accelerators $373B by 2030 → &gt;$600B by 2033 (system-level; not a WSTS subset) · QC $43–71B by 2035 (all modalities; SCE rides the superconducting share) · datacenter electricity 945 TWh/yr (~0.95 PWh) by 2030. SCE contests value in fixed-infrastructure markets, never volume.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Superconductor Electronics Monitor 2026 · v1.1 · Qodeh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548640" y="6199632"/>
            <a:ext cx="11091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Qodeh scenarios (T4, drivers stated);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WSTS 2025 actual + Spring-2026 forecast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MarketsandMarkets 2025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 QTM 2026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IEA, Energy &amp; AI 2025</a:t>
            </a: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 cryostat excludes mobile/client/edge — ~75% of logic demand. </a:t>
            </a:r>
            <a:r>
              <a:rPr lang="en-US" sz="850" i="1" u="sng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references: p. 17.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4937</TotalTime>
  <Words>18546</Words>
  <Application>Microsoft Office PowerPoint</Application>
  <PresentationFormat>Widescreen</PresentationFormat>
  <Paragraphs>1064</Paragraphs>
  <Slides>33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Superconductor Electronics Monitor 2026</vt:lpstr>
      <vt:lpstr>What you will find in this Monitor</vt:lpstr>
      <vt:lpstr>What is SFQ? Superconducting digital electronics built from Josephson junctions — the fastest, lowest-energy logic ever demonstrated</vt:lpstr>
      <vt:lpstr>The highest speed, the asymptotically lowest energy, and the symbiosis with quantum computing secure a growing long-term future for SCE</vt:lpstr>
      <vt:lpstr>Twenty-two families, one pattern: everything that beats the bias wall is unbuilt</vt:lpstr>
      <vt:lpstr>A stronghold in superfast and millikelvin computing, with a path to HPC acceleration — the money is still small, soft and early</vt:lpstr>
      <vt:lpstr>Where SCE earns money today: three lines — two of them quantum computing</vt:lpstr>
      <vt:lpstr>SCE-first venture layer</vt:lpstr>
      <vt:lpstr>Three market-size scenarios to 2035</vt:lpstr>
      <vt:lpstr>Four markets: when each turns on and what gates it</vt:lpstr>
      <vt:lpstr>SCE value is stable, hard to disrupt, and set to grow</vt:lpstr>
      <vt:lpstr>Readiness is wildly uneven — one subsystem blocks the money, one sets the ceiling, one sets the pace</vt:lpstr>
      <vt:lpstr>PowerPoint Presentation</vt:lpstr>
      <vt:lpstr>Players by layer</vt:lpstr>
      <vt:lpstr>PowerPoint Presentation</vt:lpstr>
      <vt:lpstr>The events that move the scenario weights</vt:lpstr>
      <vt:lpstr>Published sources behind this Monitor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Superconductor Electronics Monitor 2026</vt:lpstr>
    </vt:vector>
  </TitlesOfParts>
  <Company>Qodeh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Superconductor Electronics Monitor 2026</dc:title>
  <dc:subject>Superconductor Electronics Monitor 2026 — v1.1, released September 2026 · doi:10.5281/zenodo.22537315 (all versions: 10.5281/zenodo.21860767) · CC BY 4.0</dc:subject>
  <dc:creator>Raveh Neeman</dc:creator>
  <cp:lastModifiedBy>Raveh Neeman</cp:lastModifiedBy>
  <cp:revision>40</cp:revision>
  <dcterms:created xsi:type="dcterms:W3CDTF">2026-08-14T19:38:47Z</dcterms:created>
  <dcterms:modified xsi:type="dcterms:W3CDTF">2026-09-06T18:52:42Z</dcterms:modified>
</cp:coreProperties>
</file>